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29" r:id="rId3"/>
    <p:sldId id="267" r:id="rId4"/>
    <p:sldId id="263" r:id="rId5"/>
    <p:sldId id="277" r:id="rId6"/>
    <p:sldId id="261" r:id="rId7"/>
    <p:sldId id="260" r:id="rId8"/>
    <p:sldId id="259" r:id="rId9"/>
    <p:sldId id="262" r:id="rId10"/>
    <p:sldId id="258" r:id="rId11"/>
    <p:sldId id="264" r:id="rId12"/>
    <p:sldId id="265" r:id="rId13"/>
    <p:sldId id="293" r:id="rId14"/>
    <p:sldId id="269" r:id="rId15"/>
    <p:sldId id="292" r:id="rId16"/>
    <p:sldId id="266" r:id="rId17"/>
    <p:sldId id="295" r:id="rId18"/>
    <p:sldId id="294" r:id="rId19"/>
    <p:sldId id="270" r:id="rId20"/>
    <p:sldId id="299" r:id="rId21"/>
    <p:sldId id="298" r:id="rId22"/>
    <p:sldId id="296" r:id="rId23"/>
    <p:sldId id="314" r:id="rId24"/>
    <p:sldId id="313" r:id="rId25"/>
    <p:sldId id="297" r:id="rId26"/>
    <p:sldId id="290" r:id="rId27"/>
    <p:sldId id="315" r:id="rId28"/>
    <p:sldId id="287" r:id="rId29"/>
    <p:sldId id="301" r:id="rId30"/>
    <p:sldId id="304" r:id="rId31"/>
    <p:sldId id="306" r:id="rId32"/>
    <p:sldId id="305" r:id="rId33"/>
    <p:sldId id="288" r:id="rId34"/>
    <p:sldId id="303" r:id="rId35"/>
    <p:sldId id="307" r:id="rId36"/>
    <p:sldId id="308" r:id="rId37"/>
    <p:sldId id="289" r:id="rId38"/>
    <p:sldId id="309" r:id="rId39"/>
    <p:sldId id="310" r:id="rId40"/>
    <p:sldId id="283" r:id="rId41"/>
    <p:sldId id="311" r:id="rId42"/>
    <p:sldId id="312" r:id="rId43"/>
    <p:sldId id="286" r:id="rId44"/>
    <p:sldId id="256" r:id="rId45"/>
    <p:sldId id="268" r:id="rId46"/>
    <p:sldId id="316" r:id="rId47"/>
    <p:sldId id="317" r:id="rId48"/>
    <p:sldId id="275" r:id="rId49"/>
    <p:sldId id="274" r:id="rId50"/>
    <p:sldId id="318" r:id="rId51"/>
    <p:sldId id="320" r:id="rId52"/>
    <p:sldId id="319" r:id="rId53"/>
    <p:sldId id="321" r:id="rId54"/>
    <p:sldId id="323" r:id="rId55"/>
    <p:sldId id="322" r:id="rId56"/>
    <p:sldId id="276" r:id="rId57"/>
    <p:sldId id="328" r:id="rId58"/>
    <p:sldId id="282" r:id="rId59"/>
    <p:sldId id="324" r:id="rId60"/>
    <p:sldId id="325" r:id="rId61"/>
    <p:sldId id="326" r:id="rId62"/>
    <p:sldId id="327" r:id="rId63"/>
    <p:sldId id="281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4F"/>
    <a:srgbClr val="262526"/>
    <a:srgbClr val="E2004B"/>
    <a:srgbClr val="AB2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2AA98-29D1-9440-9F85-83489DFA6457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9CEF1-1DB4-924D-A8FA-3B54240AB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(Receives VS, TS output)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5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position_in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position_out</a:t>
            </a:r>
            <a:endParaRPr lang="en-US" baseline="0" dirty="0" smtClean="0"/>
          </a:p>
          <a:p>
            <a:r>
              <a:rPr lang="en-US" baseline="0" dirty="0" smtClean="0"/>
              <a:t>Exercises: Create Geometry in different Coordinate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position_in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position_out</a:t>
            </a:r>
            <a:endParaRPr lang="en-US" baseline="0" dirty="0" smtClean="0"/>
          </a:p>
          <a:p>
            <a:r>
              <a:rPr lang="en-US" baseline="0" dirty="0" smtClean="0"/>
              <a:t>Exercises: Create Geometry in different Coordinate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Extrude Geometry (Thick Points, Lines, Triangles)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Simple meshes inline with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code, tidying up.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Barycentric</a:t>
            </a:r>
            <a:r>
              <a:rPr lang="en-US" baseline="0" dirty="0" smtClean="0"/>
              <a:t> coordinates.</a:t>
            </a:r>
          </a:p>
          <a:p>
            <a:r>
              <a:rPr lang="en-US" baseline="0" dirty="0" smtClean="0"/>
              <a:t>Exercises: Fade mesh by distance.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Barycentric</a:t>
            </a:r>
            <a:r>
              <a:rPr lang="en-US" baseline="0" dirty="0" smtClean="0"/>
              <a:t> coordinates.</a:t>
            </a:r>
          </a:p>
          <a:p>
            <a:r>
              <a:rPr lang="en-US" baseline="0" dirty="0" smtClean="0"/>
              <a:t>Exercises: Fade mesh by distance.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“Hello Quad!”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0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“Hello Quad!”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0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position_in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position_out</a:t>
            </a:r>
            <a:endParaRPr lang="en-US" baseline="0" dirty="0" smtClean="0"/>
          </a:p>
          <a:p>
            <a:r>
              <a:rPr lang="en-US" baseline="0" dirty="0" smtClean="0"/>
              <a:t>Exercises: Create Geometry in different Coordinate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EmitVertex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EndPrimitive</a:t>
            </a:r>
            <a:endParaRPr lang="en-US" baseline="0" dirty="0" smtClean="0"/>
          </a:p>
          <a:p>
            <a:r>
              <a:rPr lang="en-US" baseline="0" dirty="0" smtClean="0"/>
              <a:t>Exercises: Move Quad, Change Color, Multiple Quads, Texture Atlas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1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Practical application. (Generate viewport sized background.)</a:t>
            </a:r>
          </a:p>
          <a:p>
            <a:r>
              <a:rPr lang="en-US" baseline="0" dirty="0" smtClean="0"/>
              <a:t>Exercises: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err="1" smtClean="0"/>
              <a:t>position_in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position_out</a:t>
            </a:r>
            <a:endParaRPr lang="en-US" baseline="0" dirty="0" smtClean="0"/>
          </a:p>
          <a:p>
            <a:r>
              <a:rPr lang="en-US" baseline="0" dirty="0" smtClean="0"/>
              <a:t>Exercises: Create Geometry in different Coordinate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Shows:</a:t>
            </a:r>
            <a:endParaRPr lang="en-US" baseline="0" dirty="0" smtClean="0"/>
          </a:p>
          <a:p>
            <a:r>
              <a:rPr lang="en-US" baseline="0" dirty="0" smtClean="0"/>
              <a:t>Program Inputs, Coordinate Spaces</a:t>
            </a:r>
          </a:p>
          <a:p>
            <a:r>
              <a:rPr lang="en-US" baseline="0" dirty="0" smtClean="0"/>
              <a:t>Exercises: Plot Functions, Particle System?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Indstancing</a:t>
            </a:r>
            <a:r>
              <a:rPr lang="en-US" dirty="0" smtClean="0"/>
              <a:t>/Particle</a:t>
            </a:r>
            <a:r>
              <a:rPr lang="en-US" baseline="0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CEF1-1DB4-924D-A8FA-3B54240AB8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0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7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6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9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2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3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8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1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28327-E141-0546-90C6-47DFBD600A18}" type="datetimeFigureOut">
              <a:rPr lang="en-US" smtClean="0"/>
              <a:t>22/09/2015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02ED3-EE59-1249-9D34-54E4C685F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1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ilonik/bdva2015/slides" TargetMode="External"/><Relationship Id="rId4" Type="http://schemas.openxmlformats.org/officeDocument/2006/relationships/hyperlink" Target="http://github.com/filonik/bdva201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niel.filonik@qut.edu.a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5" Type="http://schemas.openxmlformats.org/officeDocument/2006/relationships/image" Target="../media/image28.gif"/><Relationship Id="rId6" Type="http://schemas.openxmlformats.org/officeDocument/2006/relationships/image" Target="../media/image25.gif"/><Relationship Id="rId7" Type="http://schemas.openxmlformats.org/officeDocument/2006/relationships/image" Target="../media/image22.gif"/><Relationship Id="rId8" Type="http://schemas.openxmlformats.org/officeDocument/2006/relationships/image" Target="../media/image29.gif"/><Relationship Id="rId9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house3d.com/tutorials/glsl-tutorial/" TargetMode="Externa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www.lighthouse3d.com/tutorials/glsl-tutorial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ideout.net/blog/?p=48" TargetMode="External"/><Relationship Id="rId3" Type="http://schemas.openxmlformats.org/officeDocument/2006/relationships/hyperlink" Target="http://gamedev.stackexchange.com/questions/48432/why-does-this-geometry-shader-slow-down-my-program-so-much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pp.sourceforge.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68948"/>
            <a:ext cx="8229600" cy="52168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 1 	</a:t>
            </a:r>
            <a:r>
              <a:rPr lang="en-US" sz="900" dirty="0" smtClean="0">
                <a:solidFill>
                  <a:srgbClr val="B80031"/>
                </a:solidFill>
                <a:latin typeface="Courier"/>
              </a:rPr>
              <a:t>#version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900" dirty="0" smtClean="0">
                <a:solidFill>
                  <a:srgbClr val="6834C2"/>
                </a:solidFill>
                <a:latin typeface="Courier"/>
              </a:rPr>
              <a:t>430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	</a:t>
            </a:r>
          </a:p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 2 	 	</a:t>
            </a:r>
          </a:p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 3 	</a:t>
            </a:r>
            <a:r>
              <a:rPr lang="en-US" sz="900" dirty="0">
                <a:solidFill>
                  <a:srgbClr val="AB2F58"/>
                </a:solidFill>
                <a:latin typeface="Courier"/>
              </a:rPr>
              <a:t>#</a:t>
            </a:r>
            <a:r>
              <a:rPr lang="en-US" sz="900" dirty="0" smtClean="0">
                <a:solidFill>
                  <a:srgbClr val="AB2F58"/>
                </a:solidFill>
                <a:latin typeface="Courier"/>
              </a:rPr>
              <a:t>include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900" dirty="0" smtClean="0">
                <a:solidFill>
                  <a:srgbClr val="7C7528"/>
                </a:solidFill>
                <a:latin typeface="Courier"/>
              </a:rPr>
              <a:t>"</a:t>
            </a:r>
            <a:r>
              <a:rPr lang="en-US" sz="900" dirty="0" err="1" smtClean="0">
                <a:solidFill>
                  <a:srgbClr val="7C7528"/>
                </a:solidFill>
                <a:latin typeface="Courier"/>
              </a:rPr>
              <a:t>math.glsl</a:t>
            </a:r>
            <a:r>
              <a:rPr lang="en-US" sz="900" dirty="0" smtClean="0">
                <a:solidFill>
                  <a:srgbClr val="7C7528"/>
                </a:solidFill>
                <a:latin typeface="Courier"/>
              </a:rPr>
              <a:t>"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	</a:t>
            </a:r>
          </a:p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 4 	 	</a:t>
            </a:r>
          </a:p>
          <a:p>
            <a:r>
              <a:rPr lang="es-ES_tradnl" sz="900" dirty="0">
                <a:solidFill>
                  <a:prstClr val="black"/>
                </a:solidFill>
                <a:latin typeface="Courier"/>
              </a:rPr>
              <a:t>  5 	</a:t>
            </a:r>
            <a:r>
              <a:rPr lang="es-ES_tradnl" sz="900" dirty="0" err="1" smtClean="0">
                <a:solidFill>
                  <a:srgbClr val="AB2F58"/>
                </a:solidFill>
                <a:latin typeface="Courier"/>
              </a:rPr>
              <a:t>uniform</a:t>
            </a:r>
            <a:r>
              <a:rPr lang="es-ES_tradn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s-ES_tradn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es-ES_tradn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s-ES_tradnl" sz="900" dirty="0" err="1">
                <a:solidFill>
                  <a:prstClr val="black"/>
                </a:solidFill>
                <a:latin typeface="Courier"/>
              </a:rPr>
              <a:t>model</a:t>
            </a:r>
            <a:r>
              <a:rPr lang="es-ES_tradnl" sz="9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s-ES_tradn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es-ES_tradnl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s-ES_tradnl" sz="900" i="0" dirty="0" smtClean="0">
                <a:solidFill>
                  <a:srgbClr val="6834C2"/>
                </a:solidFill>
                <a:latin typeface="Courier"/>
              </a:rPr>
              <a:t>1.0</a:t>
            </a:r>
            <a:r>
              <a:rPr lang="es-ES_tradnl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pl-PL" sz="900" dirty="0">
                <a:solidFill>
                  <a:prstClr val="black"/>
                </a:solidFill>
                <a:latin typeface="Courier"/>
              </a:rPr>
              <a:t>  6 	</a:t>
            </a:r>
            <a:r>
              <a:rPr lang="pl-PL" sz="900" i="0" dirty="0" smtClean="0">
                <a:solidFill>
                  <a:srgbClr val="B80031"/>
                </a:solidFill>
                <a:latin typeface="Courier"/>
              </a:rPr>
              <a:t>uniform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pl-P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pl-PL" sz="900" dirty="0" err="1">
                <a:solidFill>
                  <a:prstClr val="black"/>
                </a:solidFill>
                <a:latin typeface="Courier"/>
              </a:rPr>
              <a:t>view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pl-P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pl-PL" sz="900" i="0" dirty="0" smtClean="0">
                <a:solidFill>
                  <a:srgbClr val="6834C2"/>
                </a:solidFill>
                <a:latin typeface="Courier"/>
              </a:rPr>
              <a:t>1.0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pl-PL" sz="900" dirty="0">
                <a:solidFill>
                  <a:prstClr val="black"/>
                </a:solidFill>
                <a:latin typeface="Courier"/>
              </a:rPr>
              <a:t>  7 	</a:t>
            </a:r>
            <a:r>
              <a:rPr lang="pl-PL" sz="900" i="0" dirty="0" smtClean="0">
                <a:solidFill>
                  <a:srgbClr val="B80031"/>
                </a:solidFill>
                <a:latin typeface="Courier"/>
              </a:rPr>
              <a:t>uniform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pl-P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pl-PL" sz="900" dirty="0" err="1">
                <a:solidFill>
                  <a:prstClr val="black"/>
                </a:solidFill>
                <a:latin typeface="Courier"/>
              </a:rPr>
              <a:t>projection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pl-PL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pl-PL" sz="900" i="0" dirty="0" smtClean="0">
                <a:solidFill>
                  <a:srgbClr val="6834C2"/>
                </a:solidFill>
                <a:latin typeface="Courier"/>
              </a:rPr>
              <a:t>1.0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pl-PL" sz="900" dirty="0">
                <a:solidFill>
                  <a:prstClr val="black"/>
                </a:solidFill>
                <a:latin typeface="Courier"/>
              </a:rPr>
              <a:t>  8 	 	</a:t>
            </a:r>
          </a:p>
          <a:p>
            <a:r>
              <a:rPr lang="pl-PL" sz="900" dirty="0">
                <a:solidFill>
                  <a:prstClr val="black"/>
                </a:solidFill>
                <a:latin typeface="Courier"/>
              </a:rPr>
              <a:t>  9 	</a:t>
            </a:r>
            <a:r>
              <a:rPr lang="pl-PL" sz="900" i="0" dirty="0" smtClean="0">
                <a:solidFill>
                  <a:srgbClr val="B80031"/>
                </a:solidFill>
                <a:latin typeface="Courier"/>
              </a:rPr>
              <a:t>out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pl-PL" sz="900" dirty="0" err="1">
                <a:solidFill>
                  <a:prstClr val="black"/>
                </a:solidFill>
                <a:latin typeface="Courier"/>
              </a:rPr>
              <a:t>VertexData</a:t>
            </a:r>
            <a:r>
              <a:rPr lang="pl-PL" sz="900" dirty="0">
                <a:solidFill>
                  <a:prstClr val="black"/>
                </a:solidFill>
                <a:latin typeface="Courier"/>
              </a:rPr>
              <a:t> {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10 	    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position;	</a:t>
            </a:r>
          </a:p>
          <a:p>
            <a:r>
              <a:rPr lang="nl-NL" sz="900" dirty="0">
                <a:solidFill>
                  <a:prstClr val="black"/>
                </a:solidFill>
                <a:latin typeface="Courier"/>
              </a:rPr>
              <a:t> 11 	    </a:t>
            </a:r>
            <a:r>
              <a:rPr lang="nl-NL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nl-NL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nl-NL" sz="900" dirty="0" err="1">
                <a:solidFill>
                  <a:prstClr val="black"/>
                </a:solidFill>
                <a:latin typeface="Courier"/>
              </a:rPr>
              <a:t>tex_coord</a:t>
            </a:r>
            <a:r>
              <a:rPr lang="nl-NL" sz="900" dirty="0">
                <a:solidFill>
                  <a:prstClr val="black"/>
                </a:solidFill>
                <a:latin typeface="Courier"/>
              </a:rPr>
              <a:t>;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12 	    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color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;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13 	}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gs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;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14 	 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15 	</a:t>
            </a:r>
            <a:r>
              <a:rPr lang="fr-FR" sz="900" i="1" dirty="0" err="1" smtClean="0">
                <a:solidFill>
                  <a:srgbClr val="2C97AF"/>
                </a:solidFill>
                <a:latin typeface="Courier-Oblique"/>
              </a:rPr>
              <a:t>void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r-FR" sz="900" i="0" dirty="0" err="1" smtClean="0">
                <a:solidFill>
                  <a:srgbClr val="356E02"/>
                </a:solidFill>
                <a:latin typeface="Courier"/>
              </a:rPr>
              <a:t>make_vertex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position, 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tex_coord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color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)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16 	{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17 	   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gs.position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= model *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* position;	</a:t>
            </a:r>
          </a:p>
          <a:p>
            <a:r>
              <a:rPr lang="fr-FR" sz="900" dirty="0">
                <a:solidFill>
                  <a:prstClr val="black"/>
                </a:solidFill>
                <a:latin typeface="Courier"/>
              </a:rPr>
              <a:t> 18 	   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gs.tex_coord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tex_coord_transform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 * </a:t>
            </a:r>
            <a:r>
              <a:rPr lang="fr-FR" sz="900" dirty="0" err="1">
                <a:solidFill>
                  <a:prstClr val="black"/>
                </a:solidFill>
                <a:latin typeface="Courier"/>
              </a:rPr>
              <a:t>tex_coord</a:t>
            </a:r>
            <a:r>
              <a:rPr lang="fr-FR" sz="900" dirty="0">
                <a:solidFill>
                  <a:prstClr val="black"/>
                </a:solidFill>
                <a:latin typeface="Courier"/>
              </a:rPr>
              <a:t>;	</a:t>
            </a:r>
          </a:p>
          <a:p>
            <a:r>
              <a:rPr lang="ro-RO" sz="900" dirty="0">
                <a:solidFill>
                  <a:prstClr val="black"/>
                </a:solidFill>
                <a:latin typeface="Courier"/>
              </a:rPr>
              <a:t> 19 	    gs.color = color;	</a:t>
            </a:r>
          </a:p>
          <a:p>
            <a:r>
              <a:rPr lang="ro-RO" sz="900" dirty="0">
                <a:solidFill>
                  <a:prstClr val="black"/>
                </a:solidFill>
                <a:latin typeface="Courier"/>
              </a:rPr>
              <a:t> 20 	    gl_Position = view_projection * gs.position;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21 	    </a:t>
            </a:r>
            <a:r>
              <a:rPr lang="de-DE" sz="900" i="0" dirty="0" err="1" smtClean="0">
                <a:solidFill>
                  <a:srgbClr val="2C97AF"/>
                </a:solidFill>
                <a:latin typeface="Courier"/>
              </a:rPr>
              <a:t>EmitVertex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();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22 	}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23 	 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24 	</a:t>
            </a:r>
            <a:r>
              <a:rPr lang="de-DE" sz="900" i="1" dirty="0" err="1" smtClean="0">
                <a:solidFill>
                  <a:srgbClr val="2C97AF"/>
                </a:solidFill>
                <a:latin typeface="Courier-Oblique"/>
              </a:rPr>
              <a:t>void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de-DE" sz="900" i="0" dirty="0" err="1" smtClean="0">
                <a:solidFill>
                  <a:srgbClr val="356E02"/>
                </a:solidFill>
                <a:latin typeface="Courier"/>
              </a:rPr>
              <a:t>make_quad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de-DE" sz="900" i="1" dirty="0" smtClean="0">
                <a:solidFill>
                  <a:srgbClr val="2C97AF"/>
                </a:solidFill>
                <a:latin typeface="Courier-Oblique"/>
              </a:rPr>
              <a:t>vec4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de-DE" sz="900" dirty="0" err="1">
                <a:solidFill>
                  <a:prstClr val="black"/>
                </a:solidFill>
                <a:latin typeface="Courier"/>
              </a:rPr>
              <a:t>color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de-DE" sz="900" i="1" dirty="0" smtClean="0">
                <a:solidFill>
                  <a:srgbClr val="2C97AF"/>
                </a:solidFill>
                <a:latin typeface="Courier-Oblique"/>
              </a:rPr>
              <a:t>mat4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de-DE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)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25 	{	</a:t>
            </a:r>
          </a:p>
          <a:p>
            <a:r>
              <a:rPr lang="sv-SE" sz="900" dirty="0">
                <a:solidFill>
                  <a:prstClr val="black"/>
                </a:solidFill>
                <a:latin typeface="Courier"/>
              </a:rPr>
              <a:t> 26 	    </a:t>
            </a:r>
            <a:r>
              <a:rPr lang="sv-SE" sz="900" i="0" dirty="0" err="1" smtClean="0">
                <a:solidFill>
                  <a:srgbClr val="2C97AF"/>
                </a:solidFill>
                <a:latin typeface="Courier"/>
              </a:rPr>
              <a:t>make_vertex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(-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,-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color, </a:t>
            </a:r>
            <a:r>
              <a:rPr lang="sv-SE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sv-SE" sz="900" dirty="0">
                <a:solidFill>
                  <a:prstClr val="black"/>
                </a:solidFill>
                <a:latin typeface="Courier"/>
              </a:rPr>
              <a:t> 27 	    </a:t>
            </a:r>
            <a:r>
              <a:rPr lang="sv-SE" sz="900" i="0" dirty="0" err="1" smtClean="0">
                <a:solidFill>
                  <a:srgbClr val="2C97AF"/>
                </a:solidFill>
                <a:latin typeface="Courier"/>
              </a:rPr>
              <a:t>make_vertex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(+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,-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color, </a:t>
            </a:r>
            <a:r>
              <a:rPr lang="sv-SE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sv-SE" sz="900" dirty="0">
                <a:solidFill>
                  <a:prstClr val="black"/>
                </a:solidFill>
                <a:latin typeface="Courier"/>
              </a:rPr>
              <a:t> 28 	    </a:t>
            </a:r>
            <a:r>
              <a:rPr lang="sv-SE" sz="900" i="0" dirty="0" err="1" smtClean="0">
                <a:solidFill>
                  <a:srgbClr val="2C97AF"/>
                </a:solidFill>
                <a:latin typeface="Courier"/>
              </a:rPr>
              <a:t>make_vertex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(-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,+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color, </a:t>
            </a:r>
            <a:r>
              <a:rPr lang="sv-SE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sv-SE" sz="900" dirty="0">
                <a:solidFill>
                  <a:prstClr val="black"/>
                </a:solidFill>
                <a:latin typeface="Courier"/>
              </a:rPr>
              <a:t> 29 	    </a:t>
            </a:r>
            <a:r>
              <a:rPr lang="sv-SE" sz="900" i="0" dirty="0" err="1" smtClean="0">
                <a:solidFill>
                  <a:srgbClr val="2C97AF"/>
                </a:solidFill>
                <a:latin typeface="Courier"/>
              </a:rPr>
              <a:t>make_vertex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(+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,+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sv-SE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0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,</a:t>
            </a:r>
            <a:r>
              <a:rPr lang="sv-SE" sz="900" i="0" dirty="0" smtClean="0">
                <a:solidFill>
                  <a:srgbClr val="6834C2"/>
                </a:solidFill>
                <a:latin typeface="Courier"/>
              </a:rPr>
              <a:t>1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), color, </a:t>
            </a:r>
            <a:r>
              <a:rPr lang="sv-SE" sz="900" dirty="0" err="1">
                <a:solidFill>
                  <a:prstClr val="black"/>
                </a:solidFill>
                <a:latin typeface="Courier"/>
              </a:rPr>
              <a:t>position_transform</a:t>
            </a:r>
            <a:r>
              <a:rPr lang="sv-SE" sz="900" dirty="0">
                <a:solidFill>
                  <a:prstClr val="black"/>
                </a:solidFill>
                <a:latin typeface="Courier"/>
              </a:rPr>
              <a:t>);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30 	    </a:t>
            </a:r>
            <a:r>
              <a:rPr lang="de-DE" sz="900" i="0" dirty="0" err="1" smtClean="0">
                <a:solidFill>
                  <a:srgbClr val="2C97AF"/>
                </a:solidFill>
                <a:latin typeface="Courier"/>
              </a:rPr>
              <a:t>EndPrimitive</a:t>
            </a:r>
            <a:r>
              <a:rPr lang="de-DE" sz="900" dirty="0">
                <a:solidFill>
                  <a:prstClr val="black"/>
                </a:solidFill>
                <a:latin typeface="Courier"/>
              </a:rPr>
              <a:t>();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31 	}	</a:t>
            </a:r>
          </a:p>
          <a:p>
            <a:r>
              <a:rPr lang="de-DE" sz="900" dirty="0">
                <a:solidFill>
                  <a:prstClr val="black"/>
                </a:solidFill>
                <a:latin typeface="Courier"/>
              </a:rPr>
              <a:t> 32 	 	</a:t>
            </a:r>
          </a:p>
          <a:p>
            <a:r>
              <a:rPr lang="fi-FI" sz="900" dirty="0">
                <a:solidFill>
                  <a:prstClr val="black"/>
                </a:solidFill>
                <a:latin typeface="Courier"/>
              </a:rPr>
              <a:t> 33 	</a:t>
            </a:r>
            <a:r>
              <a:rPr lang="fi-FI" sz="900" i="1" dirty="0" err="1" smtClean="0">
                <a:solidFill>
                  <a:srgbClr val="2C97AF"/>
                </a:solidFill>
                <a:latin typeface="Courier-Oblique"/>
              </a:rPr>
              <a:t>void</a:t>
            </a:r>
            <a:r>
              <a:rPr lang="fi-FI" sz="9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900" i="0" dirty="0" smtClean="0">
                <a:solidFill>
                  <a:srgbClr val="356E02"/>
                </a:solidFill>
                <a:latin typeface="Courier"/>
              </a:rPr>
              <a:t>main</a:t>
            </a:r>
            <a:r>
              <a:rPr lang="fi-FI" sz="900" dirty="0">
                <a:solidFill>
                  <a:prstClr val="black"/>
                </a:solidFill>
                <a:latin typeface="Courier"/>
              </a:rPr>
              <a:t>()	</a:t>
            </a:r>
          </a:p>
          <a:p>
            <a:r>
              <a:rPr lang="fi-FI" sz="900" dirty="0">
                <a:solidFill>
                  <a:prstClr val="black"/>
                </a:solidFill>
                <a:latin typeface="Courier"/>
              </a:rPr>
              <a:t> 34 	{	</a:t>
            </a:r>
          </a:p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35 	    </a:t>
            </a:r>
            <a:r>
              <a:rPr lang="en-US" sz="900" i="0" dirty="0" err="1" smtClean="0">
                <a:solidFill>
                  <a:srgbClr val="2C97AF"/>
                </a:solidFill>
                <a:latin typeface="Courier"/>
              </a:rPr>
              <a:t>make_quad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900" i="0" dirty="0" smtClean="0">
                <a:solidFill>
                  <a:srgbClr val="2C97AF"/>
                </a:solidFill>
                <a:latin typeface="Courier"/>
              </a:rPr>
              <a:t>vec4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900" i="0" dirty="0" smtClean="0">
                <a:solidFill>
                  <a:srgbClr val="6834C2"/>
                </a:solidFill>
                <a:latin typeface="Courier"/>
              </a:rPr>
              <a:t>1.0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en-US" sz="900" i="0" dirty="0" smtClean="0">
                <a:solidFill>
                  <a:srgbClr val="2C97AF"/>
                </a:solidFill>
                <a:latin typeface="Courier"/>
              </a:rPr>
              <a:t>mat4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900" i="0" dirty="0" smtClean="0">
                <a:solidFill>
                  <a:srgbClr val="6834C2"/>
                </a:solidFill>
                <a:latin typeface="Courier"/>
              </a:rPr>
              <a:t>1.0</a:t>
            </a:r>
            <a:r>
              <a:rPr lang="en-US" sz="900" dirty="0">
                <a:solidFill>
                  <a:prstClr val="black"/>
                </a:solidFill>
                <a:latin typeface="Courier"/>
              </a:rPr>
              <a:t>));	</a:t>
            </a:r>
          </a:p>
          <a:p>
            <a:r>
              <a:rPr lang="en-US" sz="900" dirty="0">
                <a:solidFill>
                  <a:prstClr val="black"/>
                </a:solidFill>
                <a:latin typeface="Courier"/>
              </a:rPr>
              <a:t> 36 	}	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0668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#1.0: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201" y="1196276"/>
            <a:ext cx="8229599" cy="4866554"/>
            <a:chOff x="457201" y="1196276"/>
            <a:chExt cx="8229599" cy="4866554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07737"/>
              <a:ext cx="8229599" cy="4555093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model * position;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tex_coord_transform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color_transform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gl_Position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view_projection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16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EmitVertex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17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18 	 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19 	</a:t>
              </a:r>
              <a:r>
                <a:rPr lang="de-DE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98E024"/>
                  </a:solidFill>
                  <a:latin typeface="Courier"/>
                </a:rPr>
                <a:t>make_quad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20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21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23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EndPrimitive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25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26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sv-SE" sz="1000" dirty="0" err="1">
                  <a:solidFill>
                    <a:srgbClr val="58D1EB"/>
                  </a:solidFill>
                  <a:latin typeface="Courier"/>
                </a:rPr>
                <a:t>make_quad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 29 	}</a:t>
              </a:r>
              <a:endParaRPr lang="sv-SE" sz="1000" dirty="0">
                <a:solidFill>
                  <a:srgbClr val="F6F6EF"/>
                </a:solidFill>
                <a:latin typeface="Courier"/>
                <a:ea typeface="ＭＳ 明朝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19627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q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uad.gs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80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ad_0_0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#1.0: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#1.0: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3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2" y="3405631"/>
            <a:ext cx="8229598" cy="76370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#1.1: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1" y="1196276"/>
            <a:ext cx="8229599" cy="5482107"/>
            <a:chOff x="457201" y="1196276"/>
            <a:chExt cx="8229599" cy="5482107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07737"/>
              <a:ext cx="8229599" cy="5170646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position;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#if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defined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(GLANCE_BACKGROUND_CUBE)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inverse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(projection *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mat3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model_view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))) * position;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16 	   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tex_coord_transform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17 	</a:t>
              </a:r>
              <a:r>
                <a:rPr lang="da-DK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18 	   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color_transform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gl_Position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20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EmitVertex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21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22 	 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23 	</a:t>
              </a:r>
              <a:r>
                <a:rPr lang="de-DE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98E024"/>
                  </a:solidFill>
                  <a:latin typeface="Courier"/>
                </a:rPr>
                <a:t>make_quad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25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26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27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EndPrimitive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29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30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31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 32 	    </a:t>
              </a:r>
              <a:r>
                <a:rPr lang="sv-SE" sz="1000" dirty="0" err="1">
                  <a:solidFill>
                    <a:srgbClr val="58D1EB"/>
                  </a:solidFill>
                  <a:latin typeface="Courier"/>
                </a:rPr>
                <a:t>make_quad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sv-SE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sv-SE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sv-SE" sz="1000" dirty="0">
                  <a:solidFill>
                    <a:srgbClr val="F6F6EF"/>
                  </a:solidFill>
                  <a:latin typeface="Courier"/>
                </a:rPr>
                <a:t> 33 	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19627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background.gs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73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#1.1: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2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2" y="3101899"/>
            <a:ext cx="8229598" cy="2943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#1.2: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507737"/>
            <a:ext cx="8229599" cy="51706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(points)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position_in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position) {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}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position_out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position) {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model * position; }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</a:t>
            </a:r>
            <a:r>
              <a:rPr lang="fr-FR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{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15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(position);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tex_coord_transform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17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color_transform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18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view_projection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19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20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21 	 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22 	</a:t>
            </a:r>
            <a:r>
              <a:rPr lang="de-DE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dirty="0" err="1">
                <a:solidFill>
                  <a:srgbClr val="98E024"/>
                </a:solidFill>
                <a:latin typeface="Courier"/>
              </a:rPr>
              <a:t>make_quad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de-DE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de-DE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de-DE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23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(-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,-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24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(+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,-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25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(-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,+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(+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,+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27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EndPrimitive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28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29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30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31 	   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 = </a:t>
            </a:r>
            <a:r>
              <a:rPr lang="fr-FR" sz="1000" dirty="0" err="1">
                <a:solidFill>
                  <a:srgbClr val="58D1EB"/>
                </a:solidFill>
                <a:latin typeface="Courier"/>
              </a:rPr>
              <a:t>position_in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32 	   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make_quad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33 	}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q</a:t>
            </a:r>
            <a:r>
              <a:rPr lang="en-US" sz="1400" dirty="0" err="1" smtClean="0">
                <a:solidFill>
                  <a:srgbClr val="FFFFFF"/>
                </a:solidFill>
              </a:rPr>
              <a:t>uad.gs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0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3440" y="659478"/>
            <a:ext cx="7877121" cy="6096000"/>
            <a:chOff x="633440" y="428574"/>
            <a:chExt cx="7877121" cy="6096000"/>
          </a:xfrm>
        </p:grpSpPr>
        <p:grpSp>
          <p:nvGrpSpPr>
            <p:cNvPr id="10" name="Group 9"/>
            <p:cNvGrpSpPr/>
            <p:nvPr/>
          </p:nvGrpSpPr>
          <p:grpSpPr>
            <a:xfrm>
              <a:off x="633440" y="428574"/>
              <a:ext cx="7877121" cy="6096000"/>
              <a:chOff x="633440" y="428574"/>
              <a:chExt cx="7877121" cy="6096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95" r="37432"/>
              <a:stretch/>
            </p:blipFill>
            <p:spPr>
              <a:xfrm>
                <a:off x="633440" y="428574"/>
                <a:ext cx="2655641" cy="6096000"/>
              </a:xfrm>
              <a:prstGeom prst="rect">
                <a:avLst/>
              </a:prstGeom>
            </p:spPr>
          </p:pic>
          <p:pic>
            <p:nvPicPr>
              <p:cNvPr id="4" name="Picture 3" descr="quad_0_1_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84" r="36233"/>
              <a:stretch/>
            </p:blipFill>
            <p:spPr>
              <a:xfrm>
                <a:off x="3289081" y="428574"/>
                <a:ext cx="2591496" cy="6096000"/>
              </a:xfrm>
              <a:prstGeom prst="rect">
                <a:avLst/>
              </a:prstGeom>
            </p:spPr>
          </p:pic>
          <p:pic>
            <p:nvPicPr>
              <p:cNvPr id="5" name="Picture 4" descr="quad_0_1_2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3" r="33550"/>
              <a:stretch/>
            </p:blipFill>
            <p:spPr>
              <a:xfrm>
                <a:off x="5880577" y="428574"/>
                <a:ext cx="2629984" cy="609600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120173" y="5900735"/>
              <a:ext cx="6916483" cy="372002"/>
              <a:chOff x="1120173" y="5900735"/>
              <a:chExt cx="6916483" cy="37200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20173" y="5900735"/>
                <a:ext cx="1682174" cy="37200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Model Space</a:t>
                </a:r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43742" y="5900735"/>
                <a:ext cx="1682174" cy="37200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World Space</a:t>
                </a:r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354482" y="5900735"/>
                <a:ext cx="1682174" cy="372002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View Space</a:t>
                </a:r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#1.2: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0832" y="5388678"/>
            <a:ext cx="31023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model = scale(vec3(1,2,1));</a:t>
            </a:r>
          </a:p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view = rotate(vec3(0,1,0), M_PI/4);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9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1" y="460799"/>
            <a:ext cx="8229599" cy="609397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ifndef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GLANCE_UNIFORMS_GLSL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#define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GLANCE_UNIFORMS_GLSL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 	 	</a:t>
            </a:r>
          </a:p>
          <a:p>
            <a:r>
              <a:rPr lang="es-ES_tradnl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es-ES_tradnl" sz="1000" dirty="0" err="1">
                <a:solidFill>
                  <a:srgbClr val="F4005F"/>
                </a:solidFill>
                <a:latin typeface="Courier"/>
              </a:rPr>
              <a:t>uniform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s-ES_tradn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s-ES_tradnl" sz="1000" dirty="0" err="1">
                <a:solidFill>
                  <a:srgbClr val="F6F6EF"/>
                </a:solidFill>
                <a:latin typeface="Courier"/>
              </a:rPr>
              <a:t>model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s-ES_tradn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s-ES_trad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5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view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projection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model_view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8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view_projection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9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model_view_projection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inverse_model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inverse_view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12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tex_coord_transform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13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color_transform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14 	 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15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define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GLANCE_SPACE_MODEL 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16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define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GLANCE_SPACE_WORLD 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17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define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GLANCE_SPACE_VIEW </a:t>
            </a:r>
            <a:r>
              <a:rPr lang="pl-PL" sz="1000" dirty="0">
                <a:solidFill>
                  <a:srgbClr val="9D65FF"/>
                </a:solidFill>
                <a:latin typeface="Courier"/>
              </a:rPr>
              <a:t>2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18 	 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19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ifndef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20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define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 GLANCE_SPACE_WORLD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21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22 	 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23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if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 == GLANCE_SPACE_MODEL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24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position_in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25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position_out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model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26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 == GLANCE_SPACE_WORLD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27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position_in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model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28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position_out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29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GLANCE_SPACE == GLANCE_SPACE_VIEW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30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position_in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model_view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31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position_out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inverse_view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32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33 	 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34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tex_coord_in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35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tex_coord_out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tex_coord_transform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36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color_in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37 	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98E024"/>
                </a:solidFill>
                <a:latin typeface="Courier"/>
              </a:rPr>
              <a:t>color_out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color_transform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 }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38 	 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39 	</a:t>
            </a:r>
            <a:r>
              <a:rPr lang="pl-PL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pl-PL" sz="1000" dirty="0" err="1">
                <a:solidFill>
                  <a:srgbClr val="F4005F"/>
                </a:solidFill>
                <a:latin typeface="Courier"/>
              </a:rPr>
              <a:t>endif</a:t>
            </a:r>
            <a:endParaRPr lang="pl-PL" sz="1000" dirty="0">
              <a:solidFill>
                <a:srgbClr val="F4005F"/>
              </a:solidFill>
              <a:latin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1040" y="149338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uniforms.glsl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2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2" y="6442951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2" y="2328763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#1.3: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1" y="1196276"/>
            <a:ext cx="8229599" cy="5635996"/>
            <a:chOff x="457201" y="1196276"/>
            <a:chExt cx="8229599" cy="5635996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07737"/>
              <a:ext cx="8229599" cy="532453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58D1EB"/>
                  </a:solidFill>
                  <a:latin typeface="Courier"/>
                </a:rPr>
                <a:t>position_out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(position);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58D1EB"/>
                  </a:solidFill>
                  <a:latin typeface="Courier"/>
                </a:rPr>
                <a:t>tex_coord_out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58D1EB"/>
                  </a:solidFill>
                  <a:latin typeface="Courier"/>
                </a:rPr>
                <a:t>color_out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16 	   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gl_Position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view_projection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gs.position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EmitVertex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18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19 	 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20 	</a:t>
              </a:r>
              <a:r>
                <a:rPr lang="de-DE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98E024"/>
                  </a:solidFill>
                  <a:latin typeface="Courier"/>
                </a:rPr>
                <a:t>make_quad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e-DE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de-DE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21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23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,+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25 	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EndPrimitive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26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27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28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29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30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].tex_coord);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31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32 	 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33 	   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make_quad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(position, tex_coord, color, tes[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34 	}</a:t>
              </a:r>
              <a:endParaRPr lang="en-US" sz="1000" dirty="0">
                <a:solidFill>
                  <a:srgbClr val="F6F6EF"/>
                </a:solidFill>
                <a:latin typeface="Courier"/>
                <a:ea typeface="ＭＳ 明朝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19627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q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uad.gs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87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#1.3: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1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8831" y="1305342"/>
            <a:ext cx="66263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Me:</a:t>
            </a:r>
          </a:p>
          <a:p>
            <a:r>
              <a:rPr lang="en-US" dirty="0" smtClean="0"/>
              <a:t>Daniel Filonik </a:t>
            </a:r>
            <a:r>
              <a:rPr lang="en-US" i="1" dirty="0" smtClean="0"/>
              <a:t>(PhD Candidate)</a:t>
            </a:r>
          </a:p>
          <a:p>
            <a:r>
              <a:rPr lang="en-US" dirty="0" smtClean="0"/>
              <a:t>Queensland </a:t>
            </a:r>
            <a:r>
              <a:rPr lang="en-US" dirty="0"/>
              <a:t>University of Technology </a:t>
            </a:r>
            <a:endParaRPr lang="en-US" i="1" dirty="0" smtClean="0"/>
          </a:p>
          <a:p>
            <a:r>
              <a:rPr lang="en-US" dirty="0"/>
              <a:t>Institute for Future Environments &amp; Urban Informatics Research Lab</a:t>
            </a:r>
          </a:p>
          <a:p>
            <a:r>
              <a:rPr lang="en-US" sz="2000" dirty="0" smtClean="0">
                <a:hlinkClick r:id="rId2"/>
              </a:rPr>
              <a:t>d</a:t>
            </a:r>
            <a:r>
              <a:rPr lang="en-US" sz="2000" dirty="0" smtClean="0">
                <a:hlinkClick r:id="rId2"/>
              </a:rPr>
              <a:t>aniel.filonik@qut.edu.au</a:t>
            </a:r>
            <a:endParaRPr lang="en-US" sz="2000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Slides:</a:t>
            </a:r>
            <a:endParaRPr lang="en-US" sz="2000" dirty="0" smtClean="0"/>
          </a:p>
          <a:p>
            <a:r>
              <a:rPr lang="en-US" dirty="0">
                <a:hlinkClick r:id="rId3"/>
              </a:rPr>
              <a:t>http://github.com/filonik/</a:t>
            </a:r>
            <a:r>
              <a:rPr lang="en-US" dirty="0" smtClean="0">
                <a:hlinkClick r:id="rId3"/>
              </a:rPr>
              <a:t>bdva2015/slides</a:t>
            </a:r>
            <a:endParaRPr lang="en-US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Code</a:t>
            </a:r>
            <a:r>
              <a:rPr lang="en-US" sz="2000" b="1" dirty="0" smtClean="0"/>
              <a:t>:</a:t>
            </a:r>
            <a:endParaRPr lang="en-US" sz="2000" b="1" dirty="0" smtClean="0"/>
          </a:p>
          <a:p>
            <a:r>
              <a:rPr lang="en-US" dirty="0" smtClean="0">
                <a:hlinkClick r:id="rId4"/>
              </a:rPr>
              <a:t>http://github.com/filonik/bdva2015</a:t>
            </a:r>
            <a:endParaRPr lang="en-US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498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1" y="149338"/>
            <a:ext cx="8229599" cy="6251549"/>
            <a:chOff x="457201" y="149338"/>
            <a:chExt cx="8229599" cy="6251549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460799"/>
              <a:ext cx="8229599" cy="594008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ifndef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GLANCE_CUBES_GLSL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2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#define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GLANCE_CUBES_GLSL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3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cube2_vertex_count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cube2_cube2_face_count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7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cube2_positions[cube2_vertex_count] =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(-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(+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 11 	);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cube2_tex_coords[cube2_vertex_count] =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16 	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17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18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cube2_cube2_faces[cube2_cube2_face_count][cube2_vertex_count] =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20 	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21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22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23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24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8E024"/>
                  </a:solidFill>
                  <a:latin typeface="Courier"/>
                </a:rPr>
                <a:t>make_cube2_cube2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&lt;cube2_cube2_face_count; ++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     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face[cube2_vertex_count] = cube2_cube2_faces[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27 	    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j=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j&lt;cube2_vertex_count; ++j)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28 	        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29 	                position +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* cube2_positions[face[j]], 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30 	               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cube2_tex_coords[face[j]],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31 	                color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32 	            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33 	        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34 	    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EndPrimitive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35 	    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36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37 	 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38 	</a:t>
              </a:r>
              <a:r>
                <a:rPr lang="de-DE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e-DE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endParaRPr lang="de-DE" sz="1000" dirty="0">
                <a:solidFill>
                  <a:srgbClr val="F4005F"/>
                </a:solidFill>
                <a:latin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49338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c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ubes.glsl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8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1" y="149338"/>
            <a:ext cx="8229599" cy="6559325"/>
            <a:chOff x="457201" y="72393"/>
            <a:chExt cx="8229599" cy="6559325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383854"/>
              <a:ext cx="8229599" cy="6247864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ifndef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GLANCE_CUBES_GLSL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2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#define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GLANCE_CUBES_GLSL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3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cube2_vertex_count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cube3_vertex_count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8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cube3_cube2_face_count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6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7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cube3_positions[cube3_vertex_count] =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-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+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cube3_tex_coords[cube3_vertex_count] =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16 	    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17 	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18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cube3_cube2_faces[cube3_cube2_face_count][cube2_vertex_count] =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[][](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20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5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6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7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21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5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7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6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23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6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),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[](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5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7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25 	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26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29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8E024"/>
                  </a:solidFill>
                  <a:latin typeface="Courier"/>
                </a:rPr>
                <a:t>make_cube3_cube2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30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&lt;cube3_cube2_face_count; ++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31 	        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face[cube2_vertex_count] = cube3_cube2_faces[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32 	    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j=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j&lt;cube2_vertex_count; ++j)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33 	            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 + transform * cube3_positions[face[j]], 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34 	               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+ cube3_tex_coords[face[j]],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35 	        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36 	        </a:t>
              </a:r>
              <a:r>
                <a:rPr lang="de-DE" sz="1000" dirty="0" err="1">
                  <a:solidFill>
                    <a:srgbClr val="58D1EB"/>
                  </a:solidFill>
                  <a:latin typeface="Courier"/>
                </a:rPr>
                <a:t>EndPrimitive</a:t>
              </a:r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();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37 	    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38 	}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39 	 	</a:t>
              </a:r>
            </a:p>
            <a:p>
              <a:r>
                <a:rPr lang="de-DE" sz="1000" dirty="0">
                  <a:solidFill>
                    <a:srgbClr val="F6F6EF"/>
                  </a:solidFill>
                  <a:latin typeface="Courier"/>
                </a:rPr>
                <a:t> 40 	</a:t>
              </a:r>
              <a:r>
                <a:rPr lang="de-DE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e-DE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endParaRPr lang="de-DE" sz="1000" dirty="0">
                <a:solidFill>
                  <a:srgbClr val="F4005F"/>
                </a:solidFill>
                <a:latin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72393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c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ubes.glsl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0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2" y="5379889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2" y="2950033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#1.4: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507737"/>
            <a:ext cx="8229599" cy="424731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(points)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tes[];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cubes.glsl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</a:t>
            </a:r>
            <a:r>
              <a:rPr lang="fr-FR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{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(position);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15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58D1EB"/>
                </a:solidFill>
                <a:latin typeface="Courier"/>
              </a:rPr>
              <a:t>tex_coord_out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58D1EB"/>
                </a:solidFill>
                <a:latin typeface="Courier"/>
              </a:rPr>
              <a:t>color_out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17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view_projection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18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19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20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21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22 	    </a:t>
            </a:r>
            <a:r>
              <a:rPr lang="fi-FI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position = </a:t>
            </a:r>
            <a:r>
              <a:rPr lang="fi-FI" sz="1000" dirty="0">
                <a:solidFill>
                  <a:srgbClr val="58D1EB"/>
                </a:solidFill>
                <a:latin typeface="Courier"/>
              </a:rPr>
              <a:t>position_in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fi-FI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].position);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23 	    </a:t>
            </a:r>
            <a:r>
              <a:rPr lang="fi-FI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i-FI" sz="1000" dirty="0">
                <a:solidFill>
                  <a:srgbClr val="58D1EB"/>
                </a:solidFill>
                <a:latin typeface="Courier"/>
              </a:rPr>
              <a:t>tex_coord_in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fi-FI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].tex_coord);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24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color =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color_in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].color);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25 	    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make_cube2_cube2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(position, tex_coord, color, tes[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27 	}</a:t>
            </a:r>
            <a:endParaRPr lang="ro-RO" sz="1000" dirty="0" smtClean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q</a:t>
            </a:r>
            <a:r>
              <a:rPr lang="en-US" sz="1400" dirty="0" err="1" smtClean="0">
                <a:solidFill>
                  <a:srgbClr val="FFFFFF"/>
                </a:solidFill>
              </a:rPr>
              <a:t>uad.gs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4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#1.4: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1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#1.4: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shap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619">
            <a:off x="4931775" y="1476379"/>
            <a:ext cx="5055923" cy="505592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81411" y="2426071"/>
            <a:ext cx="2754593" cy="2005859"/>
            <a:chOff x="581411" y="1820095"/>
            <a:chExt cx="2754593" cy="2005859"/>
          </a:xfrm>
        </p:grpSpPr>
        <p:sp>
          <p:nvSpPr>
            <p:cNvPr id="5" name="TextBox 4"/>
            <p:cNvSpPr txBox="1"/>
            <p:nvPr/>
          </p:nvSpPr>
          <p:spPr>
            <a:xfrm>
              <a:off x="581411" y="1820095"/>
              <a:ext cx="27545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2F2F2"/>
                  </a:solidFill>
                </a:rPr>
                <a:t>Problem:</a:t>
              </a:r>
            </a:p>
            <a:p>
              <a:r>
                <a:rPr lang="en-US" dirty="0" smtClean="0">
                  <a:solidFill>
                    <a:srgbClr val="F2F2F2"/>
                  </a:solidFill>
                </a:rPr>
                <a:t>Represent data with shape.</a:t>
              </a:r>
              <a:endParaRPr lang="en-US" dirty="0">
                <a:solidFill>
                  <a:srgbClr val="F2F2F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411" y="3179623"/>
              <a:ext cx="2145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2F2F2"/>
                  </a:solidFill>
                </a:rPr>
                <a:t>Solution:</a:t>
              </a:r>
            </a:p>
            <a:p>
              <a:r>
                <a:rPr lang="en-US" dirty="0">
                  <a:solidFill>
                    <a:srgbClr val="F2F2F2"/>
                  </a:solidFill>
                </a:rPr>
                <a:t>Texture </a:t>
              </a:r>
              <a:r>
                <a:rPr lang="en-US" dirty="0" smtClean="0">
                  <a:solidFill>
                    <a:srgbClr val="F2F2F2"/>
                  </a:solidFill>
                </a:rPr>
                <a:t>Atlas, UTF-8.</a:t>
              </a:r>
              <a:endParaRPr lang="en-US" dirty="0">
                <a:solidFill>
                  <a:srgbClr val="F2F2F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10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#1.4: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6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r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72498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#</a:t>
            </a:r>
            <a:r>
              <a:rPr lang="en-US" sz="3200" dirty="0" smtClean="0">
                <a:solidFill>
                  <a:schemeClr val="bg1"/>
                </a:solidFill>
              </a:rPr>
              <a:t>1.4: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79636" y="902608"/>
            <a:ext cx="1844212" cy="5222327"/>
            <a:chOff x="7027236" y="371636"/>
            <a:chExt cx="1844212" cy="5222327"/>
          </a:xfrm>
        </p:grpSpPr>
        <p:sp>
          <p:nvSpPr>
            <p:cNvPr id="5" name="TextBox 4"/>
            <p:cNvSpPr txBox="1"/>
            <p:nvPr/>
          </p:nvSpPr>
          <p:spPr>
            <a:xfrm>
              <a:off x="7027236" y="371636"/>
              <a:ext cx="1844212" cy="1420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2000" i="1" dirty="0" smtClean="0">
                  <a:solidFill>
                    <a:srgbClr val="A6A6A6"/>
                  </a:solidFill>
                </a:rPr>
                <a:t>mat4 transform</a:t>
              </a:r>
              <a:endParaRPr lang="en-US" sz="2000" dirty="0" smtClean="0">
                <a:solidFill>
                  <a:srgbClr val="A6A6A6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Orientation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Scale</a:t>
              </a:r>
              <a:endParaRPr lang="en-US" sz="2000" dirty="0">
                <a:solidFill>
                  <a:srgbClr val="A6A6A6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27236" y="2021124"/>
              <a:ext cx="1784475" cy="1420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2000" i="1" dirty="0" smtClean="0">
                  <a:solidFill>
                    <a:srgbClr val="A6A6A6"/>
                  </a:solidFill>
                </a:rPr>
                <a:t>vec4</a:t>
              </a:r>
              <a:r>
                <a:rPr lang="en-US" sz="2000" dirty="0" smtClean="0">
                  <a:solidFill>
                    <a:srgbClr val="A6A6A6"/>
                  </a:solidFill>
                </a:rPr>
                <a:t> </a:t>
              </a:r>
              <a:r>
                <a:rPr lang="en-US" sz="2000" dirty="0" err="1" smtClean="0">
                  <a:solidFill>
                    <a:srgbClr val="A6A6A6"/>
                  </a:solidFill>
                </a:rPr>
                <a:t>tex_coord</a:t>
              </a:r>
              <a:endParaRPr lang="en-US" sz="2000" dirty="0" smtClean="0">
                <a:solidFill>
                  <a:srgbClr val="A6A6A6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Grain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Shape</a:t>
              </a:r>
              <a:endParaRPr lang="en-US" sz="2000" dirty="0">
                <a:solidFill>
                  <a:srgbClr val="A6A6A6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7236" y="3711396"/>
              <a:ext cx="1284038" cy="1882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2000" i="1" dirty="0" smtClean="0">
                  <a:solidFill>
                    <a:srgbClr val="A6A6A6"/>
                  </a:solidFill>
                </a:rPr>
                <a:t>vec4</a:t>
              </a:r>
              <a:r>
                <a:rPr lang="en-US" sz="2000" dirty="0" smtClean="0">
                  <a:solidFill>
                    <a:srgbClr val="A6A6A6"/>
                  </a:solidFill>
                </a:rPr>
                <a:t> color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Value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Saturation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A6A6A6"/>
                  </a:solidFill>
                </a:rPr>
                <a:t>Hue</a:t>
              </a:r>
              <a:endParaRPr lang="en-US" sz="2000" dirty="0">
                <a:solidFill>
                  <a:srgbClr val="A6A6A6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0" y="3228945"/>
            <a:ext cx="1602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A6A6A6"/>
                </a:solidFill>
              </a:rPr>
              <a:t>vec4 </a:t>
            </a:r>
            <a:r>
              <a:rPr lang="en-US" sz="2000" dirty="0" smtClean="0">
                <a:solidFill>
                  <a:srgbClr val="A6A6A6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00746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822450"/>
            <a:ext cx="9144000" cy="3213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rning-G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22450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#2.0: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4997" y="2815947"/>
            <a:ext cx="8295526" cy="1838247"/>
            <a:chOff x="842894" y="1848125"/>
            <a:chExt cx="7335906" cy="1625600"/>
          </a:xfrm>
        </p:grpSpPr>
        <p:pic>
          <p:nvPicPr>
            <p:cNvPr id="6" name="Picture 5" descr="opengl_simplex0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94" y="1848125"/>
              <a:ext cx="1625600" cy="1625600"/>
            </a:xfrm>
            <a:prstGeom prst="rect">
              <a:avLst/>
            </a:prstGeom>
          </p:spPr>
        </p:pic>
        <p:pic>
          <p:nvPicPr>
            <p:cNvPr id="7" name="Picture 6" descr="opengl_simplex1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29" y="1848125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 descr="opengl_simplex2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764" y="1848125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 descr="opengl_simplex3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1848125"/>
              <a:ext cx="1625600" cy="1625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42599" y="2490323"/>
            <a:ext cx="22589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GL_PATCHES(1)/GL_POINTS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8069" y="2490323"/>
            <a:ext cx="22589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BFBFBF"/>
                </a:solidFill>
              </a:rPr>
              <a:t>GL_PATCHES(3)/GL_TRIANGLES</a:t>
            </a:r>
            <a:endParaRPr lang="en-US" sz="1200" dirty="0">
              <a:solidFill>
                <a:srgbClr val="BFBFB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0334" y="2490323"/>
            <a:ext cx="22589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BFBFBF"/>
                </a:solidFill>
              </a:rPr>
              <a:t>GL_PATCHES(2)/GL_LINES</a:t>
            </a:r>
            <a:endParaRPr lang="en-US" sz="1200" dirty="0">
              <a:solidFill>
                <a:srgbClr val="BFBFB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5804" y="2490323"/>
            <a:ext cx="22589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BFBFBF"/>
                </a:solidFill>
              </a:rPr>
              <a:t>GL_PATCHES(</a:t>
            </a:r>
            <a:r>
              <a:rPr lang="en-US" sz="1200" dirty="0">
                <a:solidFill>
                  <a:srgbClr val="BFBFBF"/>
                </a:solidFill>
              </a:rPr>
              <a:t>4</a:t>
            </a:r>
            <a:r>
              <a:rPr lang="en-US" sz="1200" dirty="0" smtClean="0">
                <a:solidFill>
                  <a:srgbClr val="BFBFBF"/>
                </a:solidFill>
              </a:rPr>
              <a:t>)</a:t>
            </a:r>
            <a:endParaRPr lang="en-US" sz="1200" dirty="0">
              <a:solidFill>
                <a:srgbClr val="BFBFB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6040" y="213182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0-Simplex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0239" y="2131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1-Simplex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0978" y="2131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F2F2"/>
                </a:solidFill>
              </a:rPr>
              <a:t>2</a:t>
            </a:r>
            <a:r>
              <a:rPr lang="en-US" dirty="0" smtClean="0">
                <a:solidFill>
                  <a:srgbClr val="F2F2F2"/>
                </a:solidFill>
              </a:rPr>
              <a:t>-Simplex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67655" y="2131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3-Simplex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630" y="4942577"/>
            <a:ext cx="8234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Problem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Vanilla OpenGL has a fairly literal interpretation of geometric primitives. In their basic form, they lack “thickness”, which limits their usefulness for visualization purposes.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858" y="1085535"/>
            <a:ext cx="121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Motivation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4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761438"/>
            <a:ext cx="9144000" cy="430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#2.0: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858" y="1085535"/>
            <a:ext cx="129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Background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5926" y="1949412"/>
            <a:ext cx="7292869" cy="3802813"/>
            <a:chOff x="915926" y="1321282"/>
            <a:chExt cx="7292869" cy="3802813"/>
          </a:xfrm>
        </p:grpSpPr>
        <p:grpSp>
          <p:nvGrpSpPr>
            <p:cNvPr id="20" name="Group 19"/>
            <p:cNvGrpSpPr/>
            <p:nvPr/>
          </p:nvGrpSpPr>
          <p:grpSpPr>
            <a:xfrm>
              <a:off x="3268557" y="1321282"/>
              <a:ext cx="3486958" cy="3802813"/>
              <a:chOff x="3366253" y="1455614"/>
              <a:chExt cx="3486958" cy="3802813"/>
            </a:xfrm>
          </p:grpSpPr>
          <p:pic>
            <p:nvPicPr>
              <p:cNvPr id="21" name="Picture 20" descr="hyperspace5.g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253" y="3270250"/>
                <a:ext cx="3486957" cy="1988177"/>
              </a:xfrm>
              <a:prstGeom prst="rect">
                <a:avLst/>
              </a:prstGeom>
            </p:spPr>
          </p:pic>
          <p:pic>
            <p:nvPicPr>
              <p:cNvPr id="22" name="Picture 21" descr="hyperspace6.g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254" y="1455614"/>
                <a:ext cx="3486957" cy="1619251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915926" y="1917197"/>
              <a:ext cx="7292869" cy="369332"/>
              <a:chOff x="915926" y="2002681"/>
              <a:chExt cx="7292869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915926" y="2002681"/>
                <a:ext cx="1004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Simplex:</a:t>
                </a:r>
                <a:endParaRPr lang="en-US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64756" y="2002681"/>
                <a:ext cx="34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15926" y="4160094"/>
              <a:ext cx="7292869" cy="369332"/>
              <a:chOff x="915926" y="4245578"/>
              <a:chExt cx="7292869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915926" y="4245578"/>
                <a:ext cx="734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Cube:</a:t>
                </a:r>
                <a:endParaRPr lang="en-US" b="1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64756" y="4245578"/>
                <a:ext cx="34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02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7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2" y="2080255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#2.0: </a:t>
            </a:r>
            <a:r>
              <a:rPr lang="en-US" sz="3200" dirty="0">
                <a:solidFill>
                  <a:schemeClr val="bg1"/>
                </a:solidFill>
              </a:rPr>
              <a:t>Extrude Primitives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250896"/>
            <a:ext cx="8229599" cy="5020442"/>
            <a:chOff x="457201" y="1250896"/>
            <a:chExt cx="8229599" cy="5020442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62357"/>
              <a:ext cx="8229599" cy="470898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24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cubes.glsl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 </a:t>
              </a:r>
              <a:r>
                <a:rPr lang="fr-FR" sz="1000" dirty="0">
                  <a:solidFill>
                    <a:srgbClr val="625E4C"/>
                  </a:solidFill>
                  <a:latin typeface="Courier"/>
                </a:rPr>
                <a:t>/*...*/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16 	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18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].tex_coord);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20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#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0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make_cube0_cube2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make_cube1_cube2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make_cube3_cube2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da-DK" sz="1000" dirty="0">
                  <a:solidFill>
                    <a:srgbClr val="58D1EB"/>
                  </a:solidFill>
                  <a:latin typeface="Courier"/>
                </a:rPr>
                <a:t>make_cube2_cube2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tes[</a:t>
              </a:r>
              <a:r>
                <a:rPr lang="da-DK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].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29 	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30 	}	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25089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simplex0_to_cube2.gs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34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2" y="2080255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#2.0: </a:t>
            </a:r>
            <a:r>
              <a:rPr lang="en-US" sz="3200" dirty="0">
                <a:solidFill>
                  <a:schemeClr val="bg1"/>
                </a:solidFill>
              </a:rPr>
              <a:t>Extrude Primitives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250896"/>
            <a:ext cx="8229599" cy="5020442"/>
            <a:chOff x="457201" y="1250896"/>
            <a:chExt cx="8229599" cy="5020442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62357"/>
              <a:ext cx="8229599" cy="470898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 smtClean="0">
                  <a:solidFill>
                    <a:srgbClr val="F6F6EF"/>
                  </a:solidFill>
                  <a:latin typeface="Courier"/>
                </a:rPr>
                <a:t>line_strip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12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cubes.glsl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 </a:t>
              </a:r>
              <a:r>
                <a:rPr lang="fr-FR" sz="1000" dirty="0">
                  <a:solidFill>
                    <a:srgbClr val="625E4C"/>
                  </a:solidFill>
                  <a:latin typeface="Courier"/>
                </a:rPr>
                <a:t>/*...*/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16 	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18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].tex_coord);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20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#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0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make_cube0_cube1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 smtClean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make_cube2_cube1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make_cube3_cube1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da-DK" sz="1000" dirty="0" smtClean="0">
                  <a:solidFill>
                    <a:srgbClr val="58D1EB"/>
                  </a:solidFill>
                  <a:latin typeface="Courier"/>
                </a:rPr>
                <a:t>make_cube1_cube1</a:t>
              </a:r>
              <a:r>
                <a:rPr lang="da-DK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tes[</a:t>
              </a:r>
              <a:r>
                <a:rPr lang="da-DK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].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29 	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30 	}	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25089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simplex0_to_cube1.gs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0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2" y="2080255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#2.0: </a:t>
            </a:r>
            <a:r>
              <a:rPr lang="en-US" sz="3200" dirty="0">
                <a:solidFill>
                  <a:schemeClr val="bg1"/>
                </a:solidFill>
              </a:rPr>
              <a:t>Extrude Primitives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250896"/>
            <a:ext cx="8229599" cy="5020442"/>
            <a:chOff x="457201" y="1250896"/>
            <a:chExt cx="8229599" cy="5020442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62357"/>
              <a:ext cx="8229599" cy="470898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(points)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(points,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8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cubes.glsl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 </a:t>
              </a:r>
              <a:r>
                <a:rPr lang="fr-FR" sz="1000" dirty="0">
                  <a:solidFill>
                    <a:srgbClr val="625E4C"/>
                  </a:solidFill>
                  <a:latin typeface="Courier"/>
                </a:rPr>
                <a:t>/*...*/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16 	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18 	    </a:t>
              </a:r>
              <a:r>
                <a:rPr lang="fi-FI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].tex_coord);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20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#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22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make_cube1_cube0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make_cube2_cube0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 </a:t>
              </a:r>
              <a:r>
                <a:rPr lang="en-US" sz="1000" dirty="0" smtClean="0">
                  <a:solidFill>
                    <a:srgbClr val="58D1EB"/>
                  </a:solidFill>
                  <a:latin typeface="Courier"/>
                </a:rPr>
                <a:t>make_cube3_cube0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da-DK" sz="1000" dirty="0" smtClean="0">
                  <a:solidFill>
                    <a:srgbClr val="58D1EB"/>
                  </a:solidFill>
                  <a:latin typeface="Courier"/>
                </a:rPr>
                <a:t>make_cube0_cube0</a:t>
              </a:r>
              <a:r>
                <a:rPr lang="da-DK" sz="100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position,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tes[</a:t>
              </a:r>
              <a:r>
                <a:rPr lang="da-DK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].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29 	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30 	}	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25089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simplex0_to_cube0.gs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5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291081"/>
            <a:ext cx="9144000" cy="227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#2.0: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7530" y="2291080"/>
            <a:ext cx="8748500" cy="2275840"/>
            <a:chOff x="227530" y="1417637"/>
            <a:chExt cx="8748500" cy="2275840"/>
          </a:xfrm>
        </p:grpSpPr>
        <p:pic>
          <p:nvPicPr>
            <p:cNvPr id="15" name="Picture 14" descr="gs_simplex0d_extrude0d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30" y="1417637"/>
              <a:ext cx="2275840" cy="2275840"/>
            </a:xfrm>
            <a:prstGeom prst="rect">
              <a:avLst/>
            </a:prstGeom>
          </p:spPr>
        </p:pic>
        <p:pic>
          <p:nvPicPr>
            <p:cNvPr id="16" name="Picture 15" descr="gs_simplex0d_extrude1d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083" y="1417637"/>
              <a:ext cx="2275840" cy="2275840"/>
            </a:xfrm>
            <a:prstGeom prst="rect">
              <a:avLst/>
            </a:prstGeom>
          </p:spPr>
        </p:pic>
        <p:pic>
          <p:nvPicPr>
            <p:cNvPr id="17" name="Picture 16" descr="gs_simplex0d_extrude2d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636" y="1417637"/>
              <a:ext cx="2275840" cy="2275840"/>
            </a:xfrm>
            <a:prstGeom prst="rect">
              <a:avLst/>
            </a:prstGeom>
          </p:spPr>
        </p:pic>
        <p:pic>
          <p:nvPicPr>
            <p:cNvPr id="18" name="Picture 17" descr="gs_simplex0d_extrude3d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190" y="1417637"/>
              <a:ext cx="2275840" cy="22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8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#2.1: </a:t>
            </a:r>
            <a:r>
              <a:rPr lang="en-US" sz="3200" dirty="0">
                <a:solidFill>
                  <a:schemeClr val="bg1"/>
                </a:solidFill>
              </a:rPr>
              <a:t>Extrude Primitives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1" y="1250896"/>
            <a:ext cx="8229599" cy="5482107"/>
            <a:chOff x="457201" y="1005106"/>
            <a:chExt cx="8229599" cy="5482107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316567"/>
              <a:ext cx="8229599" cy="5170646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lines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48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cubes.glsl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 </a:t>
              </a:r>
              <a:r>
                <a:rPr lang="fr-FR" sz="1000" dirty="0">
                  <a:solidFill>
                    <a:srgbClr val="625E4C"/>
                  </a:solidFill>
                  <a:latin typeface="Courier"/>
                </a:rPr>
                <a:t>/*...*/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16 	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&lt;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gl_in.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length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(); ++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18 	   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19 	       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20 	       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21 	    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(tes[i].color);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22 	        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#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0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24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make_cube0_cube2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make_cube1_cube2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28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make_cube3_cube2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29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30 	        </a:t>
              </a:r>
              <a:r>
                <a:rPr lang="da-DK" sz="1000" dirty="0">
                  <a:solidFill>
                    <a:srgbClr val="58D1EB"/>
                  </a:solidFill>
                  <a:latin typeface="Courier"/>
                </a:rPr>
                <a:t>make_cube2_cube2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tes[i].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31 	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32 	    }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33 	}</a:t>
              </a:r>
              <a:endParaRPr lang="ro-RO" sz="1000" dirty="0" smtClean="0">
                <a:solidFill>
                  <a:srgbClr val="F6F6EF"/>
                </a:solidFill>
                <a:latin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00510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simplex1_to_cube2.gs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2" y="1930050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1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#2.1: </a:t>
            </a:r>
            <a:r>
              <a:rPr lang="en-US" sz="3200" dirty="0">
                <a:solidFill>
                  <a:schemeClr val="bg1"/>
                </a:solidFill>
              </a:rPr>
              <a:t>Extrude Primitives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1" y="1250896"/>
            <a:ext cx="8229599" cy="5482107"/>
            <a:chOff x="457201" y="1005106"/>
            <a:chExt cx="8229599" cy="5482107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316567"/>
              <a:ext cx="8229599" cy="5170646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(triangles)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triangle_strip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max_vertices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 smtClean="0">
                  <a:solidFill>
                    <a:srgbClr val="9D65FF"/>
                  </a:solidFill>
                  <a:latin typeface="Courier"/>
                </a:rPr>
                <a:t>72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tes[];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cubes.glsl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 </a:t>
              </a:r>
              <a:r>
                <a:rPr lang="fr-FR" sz="1000" dirty="0">
                  <a:solidFill>
                    <a:srgbClr val="625E4C"/>
                  </a:solidFill>
                  <a:latin typeface="Courier"/>
                </a:rPr>
                <a:t>/*...*/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15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16 	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for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&lt;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gl_in.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length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(); ++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18 	   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19 	       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position = 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position_in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].position);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20 	       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en-US" sz="1000" dirty="0" err="1">
                  <a:solidFill>
                    <a:srgbClr val="58D1EB"/>
                  </a:solidFill>
                  <a:latin typeface="Courier"/>
                </a:rPr>
                <a:t>tex_coord_in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21 	    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color =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color_in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(tes[i].color);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22 	        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#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0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24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make_cube0_cube2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25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26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make_cube1_cube2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27 	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>
                  <a:solidFill>
                    <a:srgbClr val="F4005F"/>
                  </a:solidFill>
                  <a:latin typeface="Courier"/>
                </a:rPr>
                <a:t>elif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GLANCE_EXTRUDE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28 	       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make_cube3_cube2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color,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tes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].transform);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29 	</a:t>
              </a:r>
              <a:r>
                <a:rPr lang="da-DK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else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30 	        </a:t>
              </a:r>
              <a:r>
                <a:rPr lang="da-DK" sz="1000" dirty="0">
                  <a:solidFill>
                    <a:srgbClr val="58D1EB"/>
                  </a:solidFill>
                  <a:latin typeface="Courier"/>
                </a:rPr>
                <a:t>make_cube2_cube2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(position,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, tes[i].</a:t>
              </a:r>
              <a:r>
                <a:rPr lang="da-DK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31 	#</a:t>
              </a:r>
              <a:r>
                <a:rPr lang="da-DK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32 	    }	</a:t>
              </a:r>
            </a:p>
            <a:p>
              <a:r>
                <a:rPr lang="da-DK" sz="1000" dirty="0">
                  <a:solidFill>
                    <a:srgbClr val="F6F6EF"/>
                  </a:solidFill>
                  <a:latin typeface="Courier"/>
                </a:rPr>
                <a:t> 33 	}</a:t>
              </a:r>
              <a:endParaRPr lang="ro-RO" sz="1000" dirty="0" smtClean="0">
                <a:solidFill>
                  <a:srgbClr val="F6F6EF"/>
                </a:solidFill>
                <a:latin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00510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simplex2_to_cube2.gs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2" y="1930050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5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417638"/>
            <a:ext cx="9144000" cy="227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863779"/>
            <a:ext cx="9144000" cy="227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#2.1: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8107" y="3863779"/>
            <a:ext cx="8678292" cy="2275840"/>
            <a:chOff x="238107" y="3863779"/>
            <a:chExt cx="8678292" cy="2275840"/>
          </a:xfrm>
        </p:grpSpPr>
        <p:pic>
          <p:nvPicPr>
            <p:cNvPr id="4" name="Picture 3" descr="gs_simplex3d_extrude0d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559" y="3863779"/>
              <a:ext cx="2275840" cy="2275840"/>
            </a:xfrm>
            <a:prstGeom prst="rect">
              <a:avLst/>
            </a:prstGeom>
          </p:spPr>
        </p:pic>
        <p:pic>
          <p:nvPicPr>
            <p:cNvPr id="5" name="Picture 4" descr="gs_simplex2d_extrude1d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409" y="3863779"/>
              <a:ext cx="2275840" cy="2275840"/>
            </a:xfrm>
            <a:prstGeom prst="rect">
              <a:avLst/>
            </a:prstGeom>
          </p:spPr>
        </p:pic>
        <p:pic>
          <p:nvPicPr>
            <p:cNvPr id="6" name="Picture 5" descr="gs_simplex1d_extrude2d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258" y="3863779"/>
              <a:ext cx="2275840" cy="2275840"/>
            </a:xfrm>
            <a:prstGeom prst="rect">
              <a:avLst/>
            </a:prstGeom>
          </p:spPr>
        </p:pic>
        <p:pic>
          <p:nvPicPr>
            <p:cNvPr id="7" name="Picture 6" descr="gs_simplex0d_extrude3d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07" y="3863779"/>
              <a:ext cx="2275840" cy="22758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38107" y="1417637"/>
            <a:ext cx="8678292" cy="2275840"/>
            <a:chOff x="238107" y="1417637"/>
            <a:chExt cx="8678292" cy="2275840"/>
          </a:xfrm>
        </p:grpSpPr>
        <p:pic>
          <p:nvPicPr>
            <p:cNvPr id="8" name="Picture 7" descr="gs_simplex0d_extrude0d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07" y="1417637"/>
              <a:ext cx="2275840" cy="2275840"/>
            </a:xfrm>
            <a:prstGeom prst="rect">
              <a:avLst/>
            </a:prstGeom>
          </p:spPr>
        </p:pic>
        <p:pic>
          <p:nvPicPr>
            <p:cNvPr id="9" name="Picture 8" descr="gs_simplex1d_extrude0d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258" y="1417637"/>
              <a:ext cx="2275840" cy="2275840"/>
            </a:xfrm>
            <a:prstGeom prst="rect">
              <a:avLst/>
            </a:prstGeom>
          </p:spPr>
        </p:pic>
        <p:pic>
          <p:nvPicPr>
            <p:cNvPr id="10" name="Picture 9" descr="gs_simplex2d_extrude0d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409" y="1417637"/>
              <a:ext cx="2275840" cy="2275840"/>
            </a:xfrm>
            <a:prstGeom prst="rect">
              <a:avLst/>
            </a:prstGeom>
          </p:spPr>
        </p:pic>
        <p:pic>
          <p:nvPicPr>
            <p:cNvPr id="11" name="Picture 10" descr="gs_simplex3d_extrude0d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559" y="1417637"/>
              <a:ext cx="2275840" cy="22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#2.2: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61840"/>
            <a:ext cx="82296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  1 	</a:t>
            </a:r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#version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smtClean="0">
                <a:solidFill>
                  <a:srgbClr val="9D65FF"/>
                </a:solidFill>
                <a:latin typeface="Courier"/>
              </a:rPr>
              <a:t>430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  3 	</a:t>
            </a:r>
            <a:r>
              <a:rPr lang="en-US" sz="1000" dirty="0" smtClean="0">
                <a:solidFill>
                  <a:srgbClr val="E2004B"/>
                </a:solidFill>
                <a:latin typeface="Courier"/>
              </a:rPr>
              <a:t>#include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smtClean="0">
                <a:solidFill>
                  <a:srgbClr val="E0D561"/>
                </a:solidFill>
                <a:latin typeface="Courier"/>
              </a:rPr>
              <a:t>”</a:t>
            </a:r>
            <a:r>
              <a:rPr lang="en-US" sz="1000" dirty="0" err="1" smtClean="0">
                <a:solidFill>
                  <a:srgbClr val="E0D561"/>
                </a:solidFill>
                <a:latin typeface="Courier"/>
              </a:rPr>
              <a:t>transform.glsl</a:t>
            </a:r>
            <a:r>
              <a:rPr lang="en-US" sz="1000" dirty="0" smtClean="0">
                <a:solidFill>
                  <a:srgbClr val="E0D561"/>
                </a:solidFill>
                <a:latin typeface="Courier"/>
              </a:rPr>
              <a:t>"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  4 	 	</a:t>
            </a:r>
          </a:p>
          <a:p>
            <a:r>
              <a:rPr lang="es-ES_tradnl" sz="1000" dirty="0" smtClean="0">
                <a:solidFill>
                  <a:srgbClr val="F6F6EF"/>
                </a:solidFill>
                <a:latin typeface="Courier"/>
              </a:rPr>
              <a:t>  5 	</a:t>
            </a:r>
            <a:r>
              <a:rPr lang="es-ES_tradnl" sz="1000" dirty="0" err="1" smtClean="0">
                <a:solidFill>
                  <a:srgbClr val="F4005F"/>
                </a:solidFill>
                <a:latin typeface="Courier"/>
              </a:rPr>
              <a:t>uniform</a:t>
            </a:r>
            <a:r>
              <a:rPr lang="es-ES_tradn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s-ES_tradn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s-ES_tradn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s-ES_tradnl" sz="1000" i="0" dirty="0" err="1" smtClean="0">
                <a:solidFill>
                  <a:srgbClr val="F6F6EF"/>
                </a:solidFill>
                <a:latin typeface="Courier"/>
              </a:rPr>
              <a:t>model</a:t>
            </a:r>
            <a:r>
              <a:rPr lang="es-ES_tradnl" sz="1000" i="0" dirty="0" smtClean="0">
                <a:solidFill>
                  <a:srgbClr val="F6F6EF"/>
                </a:solidFill>
                <a:latin typeface="Courier"/>
              </a:rPr>
              <a:t> = </a:t>
            </a:r>
            <a:r>
              <a:rPr lang="es-ES_tradn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s-ES_tradnl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es-ES_tradnl" sz="1000" i="0" dirty="0" smtClean="0">
                <a:solidFill>
                  <a:srgbClr val="9D65FF"/>
                </a:solidFill>
                <a:latin typeface="Courier"/>
              </a:rPr>
              <a:t>1.0</a:t>
            </a:r>
            <a:r>
              <a:rPr lang="es-ES_tradnl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  6 	</a:t>
            </a:r>
            <a:r>
              <a:rPr lang="pl-PL" sz="1000" i="0" dirty="0" smtClean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0" dirty="0" err="1" smtClean="0">
                <a:solidFill>
                  <a:srgbClr val="F6F6EF"/>
                </a:solidFill>
                <a:latin typeface="Courier"/>
              </a:rPr>
              <a:t>view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0" dirty="0" smtClean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  7 	</a:t>
            </a:r>
            <a:r>
              <a:rPr lang="pl-PL" sz="1000" i="0" dirty="0" smtClean="0">
                <a:solidFill>
                  <a:srgbClr val="F4005F"/>
                </a:solidFill>
                <a:latin typeface="Courier"/>
              </a:rPr>
              <a:t>uniform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0" dirty="0" err="1" smtClean="0">
                <a:solidFill>
                  <a:srgbClr val="F6F6EF"/>
                </a:solidFill>
                <a:latin typeface="Courier"/>
              </a:rPr>
              <a:t>projection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=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pl-PL" sz="1000" i="0" dirty="0" smtClean="0">
                <a:solidFill>
                  <a:srgbClr val="9D65FF"/>
                </a:solidFill>
                <a:latin typeface="Courier"/>
              </a:rPr>
              <a:t>1.0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  8 	 	</a:t>
            </a:r>
          </a:p>
          <a:p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  9 	</a:t>
            </a:r>
            <a:r>
              <a:rPr lang="pl-PL" sz="1000" i="0" dirty="0" smtClean="0">
                <a:solidFill>
                  <a:srgbClr val="F4005F"/>
                </a:solidFill>
                <a:latin typeface="Courier"/>
              </a:rPr>
              <a:t>out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i="0" dirty="0" err="1" smtClean="0">
                <a:solidFill>
                  <a:srgbClr val="F6F6EF"/>
                </a:solidFill>
                <a:latin typeface="Courier"/>
              </a:rPr>
              <a:t>VertexData</a:t>
            </a:r>
            <a:r>
              <a:rPr lang="pl-PL" sz="1000" i="0" dirty="0" smtClean="0">
                <a:solidFill>
                  <a:srgbClr val="F6F6EF"/>
                </a:solidFill>
                <a:latin typeface="Courier"/>
              </a:rPr>
              <a:t> {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10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position;	</a:t>
            </a:r>
          </a:p>
          <a:p>
            <a:r>
              <a:rPr lang="nl-NL" sz="1000" i="0" dirty="0" smtClean="0">
                <a:solidFill>
                  <a:srgbClr val="F6F6EF"/>
                </a:solidFill>
                <a:latin typeface="Courier"/>
              </a:rPr>
              <a:t> 11 	    </a:t>
            </a:r>
            <a:r>
              <a:rPr lang="nl-NL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i="0" dirty="0" err="1" smtClean="0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12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13 	}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14 	 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15 	</a:t>
            </a:r>
            <a:r>
              <a:rPr lang="fr-FR" sz="1000" i="1" dirty="0" err="1" smtClean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0" dirty="0" err="1" smtClean="0">
                <a:solidFill>
                  <a:srgbClr val="98E024"/>
                </a:solidFill>
                <a:latin typeface="Courier"/>
              </a:rPr>
              <a:t>make_vertex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16 	{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17 	   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gs.position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= model *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* position;	</a:t>
            </a:r>
          </a:p>
          <a:p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 18 	   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gs.tex_coord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tex_coord_transform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 * </a:t>
            </a:r>
            <a:r>
              <a:rPr lang="fr-FR" sz="1000" i="0" dirty="0" err="1" smtClean="0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ro-RO" sz="1000" i="0" dirty="0" smtClean="0">
                <a:solidFill>
                  <a:srgbClr val="F6F6EF"/>
                </a:solidFill>
                <a:latin typeface="Courier"/>
              </a:rPr>
              <a:t> 19 	    gs.color = color;	</a:t>
            </a:r>
          </a:p>
          <a:p>
            <a:r>
              <a:rPr lang="ro-RO" sz="1000" i="0" dirty="0" smtClean="0">
                <a:solidFill>
                  <a:srgbClr val="F6F6EF"/>
                </a:solidFill>
                <a:latin typeface="Courier"/>
              </a:rPr>
              <a:t> 20 	    gl_Position = view_projection * gs.position;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21 	    </a:t>
            </a:r>
            <a:r>
              <a:rPr lang="de-DE" sz="1000" i="0" dirty="0" err="1" smtClean="0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22 	}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23 	 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24 	</a:t>
            </a:r>
            <a:r>
              <a:rPr lang="de-DE" sz="1000" i="1" dirty="0" err="1" smtClean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i="0" dirty="0" err="1" smtClean="0">
                <a:solidFill>
                  <a:srgbClr val="98E024"/>
                </a:solidFill>
                <a:latin typeface="Courier"/>
              </a:rPr>
              <a:t>make_quad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de-DE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i="0" dirty="0" err="1" smtClean="0">
                <a:solidFill>
                  <a:srgbClr val="F6F6EF"/>
                </a:solidFill>
                <a:latin typeface="Courier"/>
              </a:rPr>
              <a:t>color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, </a:t>
            </a:r>
            <a:r>
              <a:rPr lang="de-DE" sz="1000" i="1" dirty="0" smtClean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de-DE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25 	{	</a:t>
            </a:r>
          </a:p>
          <a:p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sv-SE" sz="1000" i="0" dirty="0" err="1" smtClean="0">
                <a:solidFill>
                  <a:srgbClr val="58D1EB"/>
                </a:solidFill>
                <a:latin typeface="Courier"/>
              </a:rPr>
              <a:t>make_vertex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(-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,-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color, </a:t>
            </a:r>
            <a:r>
              <a:rPr lang="sv-SE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 27 	    </a:t>
            </a:r>
            <a:r>
              <a:rPr lang="sv-SE" sz="1000" i="0" dirty="0" err="1" smtClean="0">
                <a:solidFill>
                  <a:srgbClr val="58D1EB"/>
                </a:solidFill>
                <a:latin typeface="Courier"/>
              </a:rPr>
              <a:t>make_vertex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(+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,-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color, </a:t>
            </a:r>
            <a:r>
              <a:rPr lang="sv-SE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 28 	    </a:t>
            </a:r>
            <a:r>
              <a:rPr lang="sv-SE" sz="1000" i="0" dirty="0" err="1" smtClean="0">
                <a:solidFill>
                  <a:srgbClr val="58D1EB"/>
                </a:solidFill>
                <a:latin typeface="Courier"/>
              </a:rPr>
              <a:t>make_vertex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(-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,+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color, </a:t>
            </a:r>
            <a:r>
              <a:rPr lang="sv-SE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 29 	    </a:t>
            </a:r>
            <a:r>
              <a:rPr lang="sv-SE" sz="1000" i="0" dirty="0" err="1" smtClean="0">
                <a:solidFill>
                  <a:srgbClr val="58D1EB"/>
                </a:solidFill>
                <a:latin typeface="Courier"/>
              </a:rPr>
              <a:t>make_vertex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(+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,+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</a:t>
            </a:r>
            <a:r>
              <a:rPr lang="sv-SE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,</a:t>
            </a:r>
            <a:r>
              <a:rPr lang="sv-SE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), color, </a:t>
            </a:r>
            <a:r>
              <a:rPr lang="sv-SE" sz="1000" i="0" dirty="0" err="1" smtClean="0">
                <a:solidFill>
                  <a:srgbClr val="F6F6EF"/>
                </a:solidFill>
                <a:latin typeface="Courier"/>
              </a:rPr>
              <a:t>position_transform</a:t>
            </a:r>
            <a:r>
              <a:rPr lang="sv-SE" sz="1000" i="0" dirty="0" smtClean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30 	    </a:t>
            </a:r>
            <a:r>
              <a:rPr lang="de-DE" sz="1000" i="0" dirty="0" err="1" smtClean="0">
                <a:solidFill>
                  <a:srgbClr val="58D1EB"/>
                </a:solidFill>
                <a:latin typeface="Courier"/>
              </a:rPr>
              <a:t>EndPrimitive</a:t>
            </a:r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31 	}	</a:t>
            </a:r>
          </a:p>
          <a:p>
            <a:r>
              <a:rPr lang="de-DE" sz="1000" i="0" dirty="0" smtClean="0">
                <a:solidFill>
                  <a:srgbClr val="F6F6EF"/>
                </a:solidFill>
                <a:latin typeface="Courier"/>
              </a:rPr>
              <a:t> 32 	 	</a:t>
            </a:r>
          </a:p>
          <a:p>
            <a:r>
              <a:rPr lang="fi-FI" sz="1000" i="0" dirty="0" smtClean="0">
                <a:solidFill>
                  <a:srgbClr val="F6F6EF"/>
                </a:solidFill>
                <a:latin typeface="Courier"/>
              </a:rPr>
              <a:t> 33 	</a:t>
            </a:r>
            <a:r>
              <a:rPr lang="fi-FI" sz="1000" i="1" dirty="0" err="1" smtClean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i="0" dirty="0" smtClean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i="0" dirty="0" smtClean="0">
                <a:solidFill>
                  <a:srgbClr val="F6F6EF"/>
                </a:solidFill>
                <a:latin typeface="Courier"/>
              </a:rPr>
              <a:t>()	</a:t>
            </a:r>
          </a:p>
          <a:p>
            <a:r>
              <a:rPr lang="fi-FI" sz="1000" i="0" dirty="0" smtClean="0">
                <a:solidFill>
                  <a:srgbClr val="F6F6EF"/>
                </a:solidFill>
                <a:latin typeface="Courier"/>
              </a:rPr>
              <a:t> 34 	{	</a:t>
            </a:r>
          </a:p>
          <a:p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 35 	    </a:t>
            </a:r>
            <a:r>
              <a:rPr lang="en-US" sz="1000" i="0" dirty="0" err="1" smtClean="0">
                <a:solidFill>
                  <a:srgbClr val="58D1EB"/>
                </a:solidFill>
                <a:latin typeface="Courier"/>
              </a:rPr>
              <a:t>make_quad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0" dirty="0" smtClean="0">
                <a:solidFill>
                  <a:srgbClr val="58D1EB"/>
                </a:solidFill>
                <a:latin typeface="Courier"/>
              </a:rPr>
              <a:t>vec4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0" dirty="0" smtClean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), </a:t>
            </a:r>
            <a:r>
              <a:rPr lang="en-US" sz="1000" i="0" dirty="0" smtClean="0">
                <a:solidFill>
                  <a:srgbClr val="58D1EB"/>
                </a:solidFill>
                <a:latin typeface="Courier"/>
              </a:rPr>
              <a:t>mat4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0" dirty="0" smtClean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 36 	}	</a:t>
            </a:r>
          </a:p>
        </p:txBody>
      </p:sp>
    </p:spTree>
    <p:extLst>
      <p:ext uri="{BB962C8B-B14F-4D97-AF65-F5344CB8AC3E}">
        <p14:creationId xmlns:p14="http://schemas.microsoft.com/office/powerpoint/2010/main" val="95371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#2.2: Extrude Primitives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5" name="Picture 14" descr="GeometrySh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72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2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#3.0: Debug </a:t>
            </a:r>
            <a:r>
              <a:rPr lang="en-US" sz="3200" dirty="0" err="1" smtClean="0">
                <a:solidFill>
                  <a:schemeClr val="bg1"/>
                </a:solidFill>
              </a:rPr>
              <a:t>Normals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507737"/>
            <a:ext cx="8229599" cy="517064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(triangles)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line_strip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18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tes[];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12 	</a:t>
            </a:r>
            <a:r>
              <a:rPr lang="ro-RO" sz="1000" dirty="0">
                <a:solidFill>
                  <a:srgbClr val="F4005F"/>
                </a:solidFill>
                <a:latin typeface="Courier"/>
              </a:rPr>
              <a:t>uniform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dirty="0" smtClean="0">
                <a:solidFill>
                  <a:srgbClr val="F6F6EF"/>
                </a:solidFill>
                <a:latin typeface="Courier"/>
              </a:rPr>
              <a:t>size = 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0.25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13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14 	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dirty="0">
                <a:solidFill>
                  <a:srgbClr val="98E024"/>
                </a:solidFill>
                <a:latin typeface="Courier"/>
              </a:rPr>
              <a:t>make_vertex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tex_coord,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color) {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15 	    gs.position = position;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17 	    gs.color = color;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18 	    gl_Position = view_projection * gs.position;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19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20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21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22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23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for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(</a:t>
            </a:r>
            <a:r>
              <a:rPr lang="en-US" sz="1000" i="1" dirty="0" err="1">
                <a:solidFill>
                  <a:srgbClr val="58D1EB"/>
                </a:solidFill>
                <a:latin typeface="Courier-Oblique"/>
              </a:rPr>
              <a:t>int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&lt;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gl_in.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length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();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++)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24 	    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position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25 	    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transform =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26 	       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27 	    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for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(</a:t>
            </a:r>
            <a:r>
              <a:rPr lang="en-US" sz="1000" i="1" dirty="0" err="1">
                <a:solidFill>
                  <a:srgbClr val="58D1EB"/>
                </a:solidFill>
                <a:latin typeface="Courier-Oblique"/>
              </a:rPr>
              <a:t>int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j=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 j&lt;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 ++j)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28 	           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 +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*size*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transform[j],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colorFromOrdinal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(j+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));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29 	           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 +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*size*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transform[j],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colorFromOrdinal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(j+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));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30 	        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EndPrimitive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31 	        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32 	    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33 	}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d</a:t>
            </a:r>
            <a:r>
              <a:rPr lang="en-US" sz="1400" dirty="0" err="1" smtClean="0">
                <a:solidFill>
                  <a:srgbClr val="FFFFFF"/>
                </a:solidFill>
              </a:rPr>
              <a:t>ebug_normals.gs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9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4419" y="0"/>
            <a:ext cx="334668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199" y="1481172"/>
            <a:ext cx="53401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Introduced in OpenGL </a:t>
            </a:r>
            <a:r>
              <a:rPr lang="en-US" sz="1600" dirty="0" smtClean="0">
                <a:solidFill>
                  <a:schemeClr val="bg1"/>
                </a:solidFill>
              </a:rPr>
              <a:t>3.2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(GLSL </a:t>
            </a:r>
            <a:r>
              <a:rPr lang="en-US" sz="1600" dirty="0">
                <a:solidFill>
                  <a:schemeClr val="bg1"/>
                </a:solidFill>
              </a:rPr>
              <a:t>Version </a:t>
            </a:r>
            <a:r>
              <a:rPr lang="en-US" sz="1600" dirty="0" smtClean="0">
                <a:solidFill>
                  <a:schemeClr val="bg1"/>
                </a:solidFill>
              </a:rPr>
              <a:t>150).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Can </a:t>
            </a:r>
            <a:r>
              <a:rPr lang="en-US" sz="1600" dirty="0">
                <a:solidFill>
                  <a:schemeClr val="bg1"/>
                </a:solidFill>
              </a:rPr>
              <a:t>be used for </a:t>
            </a:r>
            <a:r>
              <a:rPr lang="en-US" sz="1600" dirty="0" smtClean="0">
                <a:solidFill>
                  <a:schemeClr val="bg1"/>
                </a:solidFill>
              </a:rPr>
              <a:t>Subdivision.</a:t>
            </a:r>
          </a:p>
          <a:p>
            <a:r>
              <a:rPr lang="en-US" sz="1600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en-US" sz="1600" dirty="0" smtClean="0">
                <a:solidFill>
                  <a:schemeClr val="bg1"/>
                </a:solidFill>
              </a:rPr>
              <a:t>Superseded </a:t>
            </a:r>
            <a:r>
              <a:rPr lang="en-US" sz="1600" dirty="0">
                <a:solidFill>
                  <a:schemeClr val="bg1"/>
                </a:solidFill>
              </a:rPr>
              <a:t>by </a:t>
            </a:r>
            <a:r>
              <a:rPr lang="en-US" sz="1600" dirty="0" smtClean="0">
                <a:solidFill>
                  <a:srgbClr val="95B3D7"/>
                </a:solidFill>
              </a:rPr>
              <a:t>Tessellation </a:t>
            </a:r>
            <a:r>
              <a:rPr lang="en-US" sz="1600" dirty="0" err="1">
                <a:solidFill>
                  <a:srgbClr val="95B3D7"/>
                </a:solidFill>
              </a:rPr>
              <a:t>shaders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Can be used for Computation (Transform Feedback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sz="1600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en-US" sz="1600" dirty="0" smtClean="0">
                <a:solidFill>
                  <a:schemeClr val="bg1"/>
                </a:solidFill>
              </a:rPr>
              <a:t>Superseded </a:t>
            </a:r>
            <a:r>
              <a:rPr lang="en-US" sz="1600" dirty="0">
                <a:solidFill>
                  <a:schemeClr val="bg1"/>
                </a:solidFill>
              </a:rPr>
              <a:t>by </a:t>
            </a:r>
            <a:r>
              <a:rPr lang="en-US" sz="1600" dirty="0">
                <a:solidFill>
                  <a:srgbClr val="8EB4E3"/>
                </a:solidFill>
              </a:rPr>
              <a:t>Compute </a:t>
            </a:r>
            <a:r>
              <a:rPr lang="en-US" sz="1600" dirty="0" err="1">
                <a:solidFill>
                  <a:srgbClr val="8EB4E3"/>
                </a:solidFill>
              </a:rPr>
              <a:t>shaders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Obsolete</a:t>
            </a:r>
            <a:r>
              <a:rPr lang="en-US" sz="1600" dirty="0">
                <a:solidFill>
                  <a:schemeClr val="bg1"/>
                </a:solidFill>
              </a:rPr>
              <a:t>? </a:t>
            </a:r>
            <a:r>
              <a:rPr lang="en-US" sz="1600" dirty="0" smtClean="0">
                <a:solidFill>
                  <a:schemeClr val="bg1"/>
                </a:solidFill>
              </a:rPr>
              <a:t>No! Still have many interesting uses.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(Recently added </a:t>
            </a:r>
            <a:r>
              <a:rPr lang="en-US" sz="1600" dirty="0">
                <a:solidFill>
                  <a:schemeClr val="bg1"/>
                </a:solidFill>
              </a:rPr>
              <a:t>to OpenGL ES </a:t>
            </a:r>
            <a:r>
              <a:rPr lang="en-US" sz="1600" dirty="0" smtClean="0">
                <a:solidFill>
                  <a:schemeClr val="bg1"/>
                </a:solidFill>
              </a:rPr>
              <a:t>3.2, due to </a:t>
            </a:r>
            <a:r>
              <a:rPr lang="en-US" sz="1600" dirty="0">
                <a:solidFill>
                  <a:schemeClr val="bg1"/>
                </a:solidFill>
              </a:rPr>
              <a:t>arrive </a:t>
            </a:r>
            <a:r>
              <a:rPr lang="en-US" sz="1600" dirty="0" smtClean="0">
                <a:solidFill>
                  <a:schemeClr val="bg1"/>
                </a:solidFill>
              </a:rPr>
              <a:t>in </a:t>
            </a:r>
            <a:r>
              <a:rPr lang="en-US" sz="1600" dirty="0" err="1" smtClean="0">
                <a:solidFill>
                  <a:schemeClr val="bg1"/>
                </a:solidFill>
              </a:rPr>
              <a:t>WebGL</a:t>
            </a:r>
            <a:r>
              <a:rPr lang="en-US" sz="1600" dirty="0" smtClean="0">
                <a:solidFill>
                  <a:schemeClr val="bg1"/>
                </a:solidFill>
              </a:rPr>
              <a:t>?)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Unique </a:t>
            </a:r>
            <a:r>
              <a:rPr lang="en-US" sz="1600" b="1" dirty="0">
                <a:solidFill>
                  <a:schemeClr val="bg1"/>
                </a:solidFill>
              </a:rPr>
              <a:t>Characteristics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- Executed </a:t>
            </a:r>
            <a:r>
              <a:rPr lang="en-US" sz="1600" dirty="0">
                <a:solidFill>
                  <a:schemeClr val="bg1"/>
                </a:solidFill>
              </a:rPr>
              <a:t>“Per Primitive”, access to multiple vertices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at time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bg1"/>
                </a:solidFill>
              </a:rPr>
              <a:t>s</a:t>
            </a:r>
            <a:r>
              <a:rPr lang="en-US" sz="1600" dirty="0" smtClean="0">
                <a:solidFill>
                  <a:schemeClr val="bg1"/>
                </a:solidFill>
              </a:rPr>
              <a:t>ometimes </a:t>
            </a:r>
            <a:r>
              <a:rPr lang="en-US" sz="1600" dirty="0">
                <a:solidFill>
                  <a:schemeClr val="bg1"/>
                </a:solidFill>
              </a:rPr>
              <a:t>even adjacent primitives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- Can </a:t>
            </a:r>
            <a:r>
              <a:rPr lang="en-US" sz="1600" dirty="0" smtClean="0">
                <a:solidFill>
                  <a:schemeClr val="bg1"/>
                </a:solidFill>
              </a:rPr>
              <a:t>create/</a:t>
            </a:r>
            <a:r>
              <a:rPr lang="en-US" sz="1600" dirty="0">
                <a:solidFill>
                  <a:schemeClr val="bg1"/>
                </a:solidFill>
              </a:rPr>
              <a:t>remove primitives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Can change primitive type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- Last </a:t>
            </a:r>
            <a:r>
              <a:rPr lang="en-US" sz="1600" dirty="0">
                <a:solidFill>
                  <a:schemeClr val="bg1"/>
                </a:solidFill>
              </a:rPr>
              <a:t>step before </a:t>
            </a: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Fragment </a:t>
            </a:r>
            <a:r>
              <a:rPr lang="en-US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hader</a:t>
            </a:r>
            <a:r>
              <a:rPr lang="en-US" sz="1600" dirty="0" smtClean="0">
                <a:solidFill>
                  <a:schemeClr val="bg1"/>
                </a:solidFill>
              </a:rPr>
              <a:t> in pipeline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973195"/>
            <a:ext cx="838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0] Lighthouse3d GLSL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Tutorial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://www.lighthouse3d.com/tutorials/glsl-tutorial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/</a:t>
            </a: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OpenGL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SuperBible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Sellers, Wright &amp;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Haemel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2010).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4420" y="1810098"/>
            <a:ext cx="3346685" cy="4084995"/>
            <a:chOff x="5797315" y="1810098"/>
            <a:chExt cx="3346685" cy="40849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315" y="1810098"/>
              <a:ext cx="3346685" cy="377721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78694" y="5587316"/>
              <a:ext cx="1972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>
                      <a:lumMod val="65000"/>
                    </a:schemeClr>
                  </a:solidFill>
                </a:rPr>
                <a:t>OpenGL 3.2 Pipeline. [0]</a:t>
              </a:r>
              <a:endParaRPr lang="en-US" sz="1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706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#3.0: Debug </a:t>
            </a:r>
            <a:r>
              <a:rPr lang="en-US" sz="3200" dirty="0" err="1" smtClean="0">
                <a:solidFill>
                  <a:schemeClr val="bg1"/>
                </a:solidFill>
              </a:rPr>
              <a:t>Normals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39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#3.1: Debug Edges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1" y="1507737"/>
            <a:ext cx="8229599" cy="470898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(triangles)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tes[];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#if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defined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(GLANCE_DEBUG)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 smtClean="0">
                <a:solidFill>
                  <a:srgbClr val="F6F6EF"/>
                </a:solidFill>
                <a:latin typeface="Courier"/>
              </a:rPr>
              <a:t>DebugData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triangle_distance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gs_debug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15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for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 err="1">
                <a:solidFill>
                  <a:srgbClr val="58D1EB"/>
                </a:solidFill>
                <a:latin typeface="Courier-Oblique"/>
              </a:rPr>
              <a:t>int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&lt;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gl_in.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length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(); ++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17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].position));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18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tex_coord_out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tex_coord_in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19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color_out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color_in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].color));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20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gs.transform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21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view_projection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22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23 	</a:t>
            </a:r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#if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defined(GLANCE_DEBUG)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24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gs_debug.triangle_distance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unit3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25 	</a:t>
            </a:r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 smtClean="0">
                <a:solidFill>
                  <a:srgbClr val="F4005F"/>
                </a:solidFill>
                <a:latin typeface="Courier"/>
              </a:rPr>
              <a:t>endif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26 	 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27 	    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28 	    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29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EndPrimitive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30 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FFFF"/>
                </a:solidFill>
              </a:rPr>
              <a:t>d</a:t>
            </a:r>
            <a:r>
              <a:rPr lang="en-US" sz="1400" dirty="0" err="1" smtClean="0">
                <a:solidFill>
                  <a:srgbClr val="FFFFFF"/>
                </a:solidFill>
              </a:rPr>
              <a:t>ebug_edges.gs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7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#3.1: Debug Edges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1" y="1196276"/>
            <a:ext cx="8229599" cy="5478423"/>
            <a:chOff x="457201" y="1196276"/>
            <a:chExt cx="8229599" cy="5478423"/>
          </a:xfrm>
        </p:grpSpPr>
        <p:sp>
          <p:nvSpPr>
            <p:cNvPr id="11" name="TextBox 10"/>
            <p:cNvSpPr txBox="1"/>
            <p:nvPr/>
          </p:nvSpPr>
          <p:spPr>
            <a:xfrm>
              <a:off x="457201" y="1504053"/>
              <a:ext cx="8229599" cy="5170646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#if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defined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(GLANCE_DEBUG)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DebugData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gs_debug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materials.glsl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uniform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[GLANCE_MATERIAL_COUNT];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16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edge_intensity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intensity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58D1EB"/>
                  </a:solidFill>
                  <a:latin typeface="Courier"/>
                </a:rPr>
                <a:t>smoothstep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minimum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18 	    intensity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-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clamp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(intensity,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return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intensity;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20 	}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22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23 	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get_material_component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(materials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]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25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26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defined(GLANCE_DEBUG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27 	   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mix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edge_intensity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(gs_debug.triangle_distance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28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29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30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GLANCE_ALPHA_TEST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31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frag_color.a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&lt;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0.1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discard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32 	</a:t>
              </a:r>
              <a:r>
                <a:rPr lang="en-US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33 	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51040" y="119627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basic.fs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93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#3.1: Debug Edges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Tessellation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7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74419" y="0"/>
            <a:ext cx="334668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</a:rPr>
              <a:t>Background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481172"/>
            <a:ext cx="52004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Introduced in OpenGL </a:t>
            </a:r>
            <a:r>
              <a:rPr lang="en-US" sz="1600" dirty="0" smtClean="0">
                <a:solidFill>
                  <a:schemeClr val="bg1"/>
                </a:solidFill>
              </a:rPr>
              <a:t>4.0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(GLSL Version 400). 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Can be used to generate large numbers of small primitives.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Unique Characteristics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- Consists of three stages:</a:t>
            </a:r>
          </a:p>
          <a:p>
            <a:r>
              <a:rPr lang="en-US" sz="1600" dirty="0" smtClean="0">
                <a:solidFill>
                  <a:srgbClr val="95B3D7"/>
                </a:solidFill>
              </a:rPr>
              <a:t>Control </a:t>
            </a:r>
            <a:r>
              <a:rPr lang="en-US" sz="1600" dirty="0" err="1" smtClean="0">
                <a:solidFill>
                  <a:srgbClr val="95B3D7"/>
                </a:solidFill>
              </a:rPr>
              <a:t>shader</a:t>
            </a:r>
            <a:r>
              <a:rPr lang="en-US" sz="1600" dirty="0" smtClean="0">
                <a:solidFill>
                  <a:schemeClr val="bg1"/>
                </a:solidFill>
              </a:rPr>
              <a:t> configures </a:t>
            </a:r>
            <a:r>
              <a:rPr lang="en-US" sz="1600" dirty="0" smtClean="0">
                <a:solidFill>
                  <a:srgbClr val="95B3D7"/>
                </a:solidFill>
              </a:rPr>
              <a:t>Primitive Generator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rgbClr val="95B3D7"/>
                </a:solidFill>
              </a:rPr>
              <a:t>P</a:t>
            </a:r>
            <a:r>
              <a:rPr lang="en-US" sz="1600" dirty="0" smtClean="0">
                <a:solidFill>
                  <a:srgbClr val="95B3D7"/>
                </a:solidFill>
              </a:rPr>
              <a:t>rimitive Generator</a:t>
            </a:r>
            <a:r>
              <a:rPr lang="en-US" sz="1600" dirty="0" smtClean="0">
                <a:solidFill>
                  <a:schemeClr val="bg1"/>
                </a:solidFill>
              </a:rPr>
              <a:t> operates on abstract patches (Triangles, Quads, </a:t>
            </a:r>
            <a:r>
              <a:rPr lang="en-US" sz="1600" dirty="0" err="1" smtClean="0">
                <a:solidFill>
                  <a:schemeClr val="bg1"/>
                </a:solidFill>
              </a:rPr>
              <a:t>Isolines</a:t>
            </a:r>
            <a:r>
              <a:rPr lang="en-US" sz="1600" dirty="0" smtClean="0">
                <a:solidFill>
                  <a:schemeClr val="bg1"/>
                </a:solidFill>
              </a:rPr>
              <a:t>). Outputs normalized position within </a:t>
            </a:r>
            <a:r>
              <a:rPr lang="en-US" sz="1600" dirty="0">
                <a:solidFill>
                  <a:schemeClr val="bg1"/>
                </a:solidFill>
              </a:rPr>
              <a:t>the abstract </a:t>
            </a:r>
            <a:r>
              <a:rPr lang="en-US" sz="1600" dirty="0" smtClean="0">
                <a:solidFill>
                  <a:schemeClr val="bg1"/>
                </a:solidFill>
              </a:rPr>
              <a:t>patch.</a:t>
            </a:r>
          </a:p>
          <a:p>
            <a:r>
              <a:rPr lang="en-US" sz="1600" dirty="0" smtClean="0">
                <a:solidFill>
                  <a:srgbClr val="95B3D7"/>
                </a:solidFill>
              </a:rPr>
              <a:t>Evaluation </a:t>
            </a:r>
            <a:r>
              <a:rPr lang="en-US" sz="1600" dirty="0" err="1" smtClean="0">
                <a:solidFill>
                  <a:srgbClr val="95B3D7"/>
                </a:solidFill>
              </a:rPr>
              <a:t>shader</a:t>
            </a:r>
            <a:r>
              <a:rPr lang="en-US" sz="1600" dirty="0" smtClean="0">
                <a:solidFill>
                  <a:schemeClr val="bg1"/>
                </a:solidFill>
              </a:rPr>
              <a:t> computes per</a:t>
            </a:r>
            <a:r>
              <a:rPr lang="en-US" sz="1600" dirty="0">
                <a:solidFill>
                  <a:schemeClr val="bg1"/>
                </a:solidFill>
              </a:rPr>
              <a:t>-vertex data for </a:t>
            </a:r>
            <a:r>
              <a:rPr lang="en-US" sz="1600" dirty="0" smtClean="0">
                <a:solidFill>
                  <a:schemeClr val="bg1"/>
                </a:solidFill>
              </a:rPr>
              <a:t>vertices based on normalized position in abstract patch.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- First step after </a:t>
            </a:r>
            <a:r>
              <a:rPr lang="en-US" sz="1600" dirty="0" smtClean="0">
                <a:solidFill>
                  <a:srgbClr val="95B3D7"/>
                </a:solidFill>
              </a:rPr>
              <a:t>Vertex </a:t>
            </a:r>
            <a:r>
              <a:rPr lang="en-US" sz="1600" dirty="0" err="1" smtClean="0">
                <a:solidFill>
                  <a:srgbClr val="95B3D7"/>
                </a:solidFill>
              </a:rPr>
              <a:t>shader</a:t>
            </a:r>
            <a:r>
              <a:rPr lang="en-US" sz="1600" dirty="0" smtClean="0">
                <a:solidFill>
                  <a:schemeClr val="bg1"/>
                </a:solidFill>
              </a:rPr>
              <a:t> in pipeline.</a:t>
            </a:r>
          </a:p>
        </p:txBody>
      </p:sp>
      <p:pic>
        <p:nvPicPr>
          <p:cNvPr id="4" name="Picture 3" descr="pipelin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19" y="1174309"/>
            <a:ext cx="3346685" cy="45093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73195"/>
            <a:ext cx="838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0] Lighthouse3d GLSL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Tutorial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://www.lighthouse3d.com/tutorials/glsl-tutorial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3"/>
              </a:rPr>
              <a:t>/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5799" y="5641936"/>
            <a:ext cx="1972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OpenGL 4.0 Pipeline. [0]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3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#4.0</a:t>
            </a:r>
            <a:r>
              <a:rPr lang="en-US" sz="3200" dirty="0">
                <a:solidFill>
                  <a:schemeClr val="bg1"/>
                </a:solidFill>
              </a:rPr>
              <a:t>: Subdivision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197591"/>
            <a:ext cx="8229600" cy="865459"/>
            <a:chOff x="457201" y="1252320"/>
            <a:chExt cx="8229600" cy="865459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63781"/>
              <a:ext cx="8229600" cy="55399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 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 3 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 </a:t>
              </a:r>
              <a:r>
                <a:rPr lang="fi-FI" sz="1000" i="1" dirty="0" err="1" smtClean="0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}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	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252320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n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oop.vs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1" y="2263229"/>
            <a:ext cx="8229600" cy="2866006"/>
            <a:chOff x="457201" y="2332259"/>
            <a:chExt cx="8229600" cy="2866006"/>
          </a:xfrm>
        </p:grpSpPr>
        <p:sp>
          <p:nvSpPr>
            <p:cNvPr id="8" name="TextBox 7"/>
            <p:cNvSpPr txBox="1"/>
            <p:nvPr/>
          </p:nvSpPr>
          <p:spPr>
            <a:xfrm>
              <a:off x="457201" y="2643720"/>
              <a:ext cx="8229600" cy="2554545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vertices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=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uniform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inner_level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GLANCE_TESS_LEVEL_INNER;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uniform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int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outer_level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GLANCE_TESS_LEVEL_OUTER;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10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11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gl_InvocationID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==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12 	       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gl_TessLevelInner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gl_TessLevelInner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float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inner_level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13 	       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gl_TessLevelOuter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gl_TessLevelOuter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float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outer_level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14 	       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gl_TessLevelOuter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gl_TessLevelOuter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] =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float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outer_level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15 	    }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16 	}</a:t>
              </a:r>
              <a:endParaRPr lang="en-US" sz="1000" dirty="0" smtClean="0">
                <a:solidFill>
                  <a:srgbClr val="A6A6A6"/>
                </a:solidFill>
                <a:latin typeface="Courie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040" y="2332259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t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ess.tcs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2" y="5311139"/>
            <a:ext cx="8229600" cy="865459"/>
            <a:chOff x="457202" y="5380169"/>
            <a:chExt cx="8229600" cy="865459"/>
          </a:xfrm>
        </p:grpSpPr>
        <p:sp>
          <p:nvSpPr>
            <p:cNvPr id="13" name="TextBox 12"/>
            <p:cNvSpPr txBox="1"/>
            <p:nvPr/>
          </p:nvSpPr>
          <p:spPr>
            <a:xfrm>
              <a:off x="457202" y="5691630"/>
              <a:ext cx="8229600" cy="55399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 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	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  </a:t>
              </a:r>
              <a:r>
                <a:rPr lang="en-US" sz="1000" dirty="0" smtClean="0">
                  <a:solidFill>
                    <a:srgbClr val="A6A6A6"/>
                  </a:solidFill>
                  <a:latin typeface="Courier"/>
                </a:rPr>
                <a:t>// TODO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51041" y="5380169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tess.tes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3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#4.0</a:t>
            </a:r>
            <a:r>
              <a:rPr lang="en-US" sz="3200" dirty="0">
                <a:solidFill>
                  <a:schemeClr val="bg1"/>
                </a:solidFill>
              </a:rPr>
              <a:t>: Subdivision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196276"/>
            <a:ext cx="8229599" cy="5478423"/>
            <a:chOff x="457201" y="1196276"/>
            <a:chExt cx="8229599" cy="5478423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04053"/>
              <a:ext cx="8229599" cy="5170646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#if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defined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(GLANCE_DEBUG)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DebugData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triangle_distance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gs_debug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materials.glsl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12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uniform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[GLANCE_MATERIAL_COUNT];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13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14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15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16 	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98E024"/>
                  </a:solidFill>
                  <a:latin typeface="Courier"/>
                </a:rPr>
                <a:t>edge_intensity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{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fr-FR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intensity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r-FR" sz="1000" dirty="0" err="1">
                  <a:solidFill>
                    <a:srgbClr val="58D1EB"/>
                  </a:solidFill>
                  <a:latin typeface="Courier"/>
                </a:rPr>
                <a:t>smoothstep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0.1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minimum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r-FR" sz="1000" dirty="0">
                  <a:solidFill>
                    <a:srgbClr val="58D1EB"/>
                  </a:solidFill>
                  <a:latin typeface="Courier"/>
                </a:rPr>
                <a:t>distance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18 	    intensity =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-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clamp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(intensity,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return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intensity;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20 	}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22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23 	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24 	   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get_material_component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(materials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[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]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25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26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defined(GLANCE_DEBUG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27 	   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mix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fi-FI" sz="1000" dirty="0" err="1">
                  <a:solidFill>
                    <a:srgbClr val="58D1EB"/>
                  </a:solidFill>
                  <a:latin typeface="Courier"/>
                </a:rPr>
                <a:t>edge_intensity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(gs_debug.triangle_distance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28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29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30 	</a:t>
              </a:r>
              <a:r>
                <a:rPr lang="fi-FI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i-FI" sz="1000" dirty="0" err="1" smtClean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GLANCE_ALPHA_TEST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31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(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frag_color.a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&lt; </a:t>
              </a:r>
              <a:r>
                <a:rPr lang="en-US" sz="1000" dirty="0">
                  <a:solidFill>
                    <a:srgbClr val="9D65FF"/>
                  </a:solidFill>
                  <a:latin typeface="Courier"/>
                </a:rPr>
                <a:t>0.1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discard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32 	</a:t>
              </a:r>
              <a:r>
                <a:rPr lang="en-US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en-US" sz="100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33 	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19627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basic.fs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52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#4.0: Subdivision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507737"/>
            <a:ext cx="8229599" cy="424731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(quads,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equal_spacing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ccw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fr-FR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{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tes.position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position;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   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tes.tex_coord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14 	    tes.color = color;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15 	    tes.transform = transform;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16 	    gl_Position = view_projection * tes.position;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17 	}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18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19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20 	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21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*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-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22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23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24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25 	 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mat4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27 	}</a:t>
            </a:r>
            <a:endParaRPr lang="de-DE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9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133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#4.0</a:t>
            </a:r>
            <a:r>
              <a:rPr lang="en-US" sz="3200" dirty="0">
                <a:solidFill>
                  <a:schemeClr val="bg1"/>
                </a:solidFill>
              </a:rPr>
              <a:t>: Subdivision</a:t>
            </a:r>
          </a:p>
        </p:txBody>
      </p:sp>
    </p:spTree>
    <p:extLst>
      <p:ext uri="{BB962C8B-B14F-4D97-AF65-F5344CB8AC3E}">
        <p14:creationId xmlns:p14="http://schemas.microsoft.com/office/powerpoint/2010/main" val="140490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315606"/>
            <a:ext cx="9144000" cy="173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Motivation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706082"/>
            <a:ext cx="4746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Rendering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Billboards</a:t>
            </a:r>
            <a:r>
              <a:rPr lang="en-US" sz="1600" dirty="0">
                <a:solidFill>
                  <a:schemeClr val="bg1"/>
                </a:solidFill>
              </a:rPr>
              <a:t>/Point Sprites/</a:t>
            </a:r>
            <a:r>
              <a:rPr lang="en-US" sz="1600" dirty="0" smtClean="0">
                <a:solidFill>
                  <a:schemeClr val="bg1"/>
                </a:solidFill>
              </a:rPr>
              <a:t>Particles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New </a:t>
            </a:r>
            <a:r>
              <a:rPr lang="en-US" sz="1600" dirty="0">
                <a:solidFill>
                  <a:schemeClr val="bg1"/>
                </a:solidFill>
              </a:rPr>
              <a:t>Primitives, Procedural </a:t>
            </a:r>
            <a:r>
              <a:rPr lang="en-US" sz="1600" dirty="0" smtClean="0">
                <a:solidFill>
                  <a:schemeClr val="bg1"/>
                </a:solidFill>
              </a:rPr>
              <a:t>Shapes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Advanced Culling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Shadow </a:t>
            </a:r>
            <a:r>
              <a:rPr lang="en-US" sz="1600" dirty="0">
                <a:solidFill>
                  <a:schemeClr val="bg1"/>
                </a:solidFill>
              </a:rPr>
              <a:t>Volumes (Not Covered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Debugging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chemeClr val="bg1"/>
                </a:solidFill>
              </a:rPr>
              <a:t>Normals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Edges/Wireframes</a:t>
            </a:r>
          </a:p>
        </p:txBody>
      </p:sp>
      <p:pic>
        <p:nvPicPr>
          <p:cNvPr id="4" name="Picture 3" descr="3D-vector-fie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2" y="4315606"/>
            <a:ext cx="3347703" cy="1739067"/>
          </a:xfrm>
          <a:prstGeom prst="rect">
            <a:avLst/>
          </a:prstGeom>
        </p:spPr>
      </p:pic>
      <p:pic>
        <p:nvPicPr>
          <p:cNvPr id="5" name="Picture 4" descr="o42c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49" y="4315607"/>
            <a:ext cx="3420406" cy="1739067"/>
          </a:xfrm>
          <a:prstGeom prst="rect">
            <a:avLst/>
          </a:prstGeom>
        </p:spPr>
      </p:pic>
      <p:pic>
        <p:nvPicPr>
          <p:cNvPr id="6" name="Picture 5" descr="spacetimedens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39" y="4315606"/>
            <a:ext cx="1754526" cy="1739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3997" y="1718910"/>
            <a:ext cx="3750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Visualisation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Generate Marks/Extrude Geometry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Vector </a:t>
            </a:r>
            <a:r>
              <a:rPr lang="en-US" sz="1600" dirty="0">
                <a:solidFill>
                  <a:schemeClr val="bg1"/>
                </a:solidFill>
              </a:rPr>
              <a:t>Fields/</a:t>
            </a:r>
            <a:r>
              <a:rPr lang="en-US" sz="1600" dirty="0" smtClean="0">
                <a:solidFill>
                  <a:schemeClr val="bg1"/>
                </a:solidFill>
              </a:rPr>
              <a:t>Flow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chemeClr val="bg1"/>
                </a:solidFill>
              </a:rPr>
              <a:t>Isosurface</a:t>
            </a:r>
            <a:r>
              <a:rPr lang="en-US" sz="1600" dirty="0" smtClean="0">
                <a:solidFill>
                  <a:schemeClr val="bg1"/>
                </a:solidFill>
              </a:rPr>
              <a:t> Extraction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Volume </a:t>
            </a:r>
            <a:r>
              <a:rPr lang="en-US" sz="1600" dirty="0">
                <a:solidFill>
                  <a:schemeClr val="bg1"/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115502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2" y="3186395"/>
            <a:ext cx="8229598" cy="136949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#4.1</a:t>
            </a:r>
            <a:r>
              <a:rPr lang="en-US" sz="3200" dirty="0">
                <a:solidFill>
                  <a:schemeClr val="bg1"/>
                </a:solidFill>
              </a:rPr>
              <a:t>: Parametric Surfaces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1" y="1128001"/>
            <a:ext cx="8229599" cy="5174331"/>
            <a:chOff x="457201" y="1005106"/>
            <a:chExt cx="8229599" cy="5174331"/>
          </a:xfrm>
        </p:grpSpPr>
        <p:sp>
          <p:nvSpPr>
            <p:cNvPr id="5" name="TextBox 4"/>
            <p:cNvSpPr txBox="1"/>
            <p:nvPr/>
          </p:nvSpPr>
          <p:spPr>
            <a:xfrm>
              <a:off x="457201" y="1316567"/>
              <a:ext cx="8229599" cy="4862870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 err="1">
                  <a:solidFill>
                    <a:srgbClr val="F4005F"/>
                  </a:solidFill>
                  <a:latin typeface="Courier"/>
                </a:rPr>
                <a:t>layout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(quads,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equal_spacing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ccw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) 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transform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tes;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8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uniforms.glsl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 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10 	</a:t>
              </a:r>
              <a:r>
                <a:rPr lang="ro-RO" sz="1000" dirty="0">
                  <a:solidFill>
                    <a:srgbClr val="F4005F"/>
                  </a:solidFill>
                  <a:latin typeface="Courier"/>
                </a:rPr>
                <a:t>const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R = </a:t>
              </a:r>
              <a:r>
                <a:rPr lang="ro-RO" sz="1000" dirty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11 	 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12 	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ro-RO" sz="1000" dirty="0">
                  <a:solidFill>
                    <a:srgbClr val="98E024"/>
                  </a:solidFill>
                  <a:latin typeface="Courier"/>
                </a:rPr>
                <a:t>surface_function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vec2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coord)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13 	    </a:t>
              </a:r>
              <a:r>
                <a:rPr lang="nl-NL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u = M_PI *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coord.s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 v = M_PI/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*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coord.t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14 	 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15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x = R *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sin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(u)*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cos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(v);	</a:t>
              </a:r>
            </a:p>
            <a:p>
              <a:r>
                <a:rPr lang="es-ES_tradnl" sz="1000" dirty="0">
                  <a:solidFill>
                    <a:srgbClr val="F6F6EF"/>
                  </a:solidFill>
                  <a:latin typeface="Courier"/>
                </a:rPr>
                <a:t> 16 	    </a:t>
              </a:r>
              <a:r>
                <a:rPr lang="es-ES_tradnl" sz="1000" i="1" dirty="0" err="1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es-ES_tradnl" sz="1000" dirty="0">
                  <a:solidFill>
                    <a:srgbClr val="F6F6EF"/>
                  </a:solidFill>
                  <a:latin typeface="Courier"/>
                </a:rPr>
                <a:t> y = R * </a:t>
              </a:r>
              <a:r>
                <a:rPr lang="es-ES_tradnl" sz="1000" dirty="0">
                  <a:solidFill>
                    <a:srgbClr val="58D1EB"/>
                  </a:solidFill>
                  <a:latin typeface="Courier"/>
                </a:rPr>
                <a:t>sin</a:t>
              </a:r>
              <a:r>
                <a:rPr lang="es-ES_tradnl" sz="1000" dirty="0">
                  <a:solidFill>
                    <a:srgbClr val="F6F6EF"/>
                  </a:solidFill>
                  <a:latin typeface="Courier"/>
                </a:rPr>
                <a:t>(v)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17 	    </a:t>
              </a:r>
              <a:r>
                <a:rPr lang="ro-RO" sz="1000" i="1" dirty="0">
                  <a:solidFill>
                    <a:srgbClr val="58D1EB"/>
                  </a:solidFill>
                  <a:latin typeface="Courier-Oblique"/>
                </a:rPr>
                <a:t>float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 z = R * 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cos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(u)*</a:t>
              </a:r>
              <a:r>
                <a:rPr lang="ro-RO" sz="1000" dirty="0">
                  <a:solidFill>
                    <a:srgbClr val="58D1EB"/>
                  </a:solidFill>
                  <a:latin typeface="Courier"/>
                </a:rPr>
                <a:t>cos</a:t>
              </a:r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(v);	</a:t>
              </a:r>
            </a:p>
            <a:p>
              <a:r>
                <a:rPr lang="ro-RO" sz="1000" dirty="0">
                  <a:solidFill>
                    <a:srgbClr val="F6F6EF"/>
                  </a:solidFill>
                  <a:latin typeface="Courier"/>
                </a:rPr>
                <a:t> 18 	    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19 	    </a:t>
              </a:r>
              <a:r>
                <a:rPr lang="en-US" sz="1000" dirty="0">
                  <a:solidFill>
                    <a:srgbClr val="F4005F"/>
                  </a:solidFill>
                  <a:latin typeface="Courier"/>
                </a:rPr>
                <a:t>return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>
                  <a:solidFill>
                    <a:srgbClr val="58D1EB"/>
                  </a:solidFill>
                  <a:latin typeface="Courier"/>
                </a:rPr>
                <a:t>vec3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(x, y, z);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20 	}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21 	 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22 	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98E024"/>
                  </a:solidFill>
                  <a:latin typeface="Courier"/>
                </a:rPr>
                <a:t>make_vertex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position,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color, </a:t>
              </a:r>
              <a:r>
                <a:rPr lang="en-US" sz="1000" i="1" dirty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transform) { </a:t>
              </a:r>
              <a:r>
                <a:rPr lang="en-US" sz="1000" dirty="0">
                  <a:solidFill>
                    <a:srgbClr val="625E4C"/>
                  </a:solidFill>
                  <a:latin typeface="Courier"/>
                </a:rPr>
                <a:t>/* ... */</a:t>
              </a:r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}	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 23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24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25 	    </a:t>
              </a:r>
              <a:r>
                <a:rPr lang="nl-NL" sz="1000" i="1" dirty="0">
                  <a:solidFill>
                    <a:srgbClr val="58D1EB"/>
                  </a:solidFill>
                  <a:latin typeface="Courier-Oblique"/>
                </a:rPr>
                <a:t>vec2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2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*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gl_TessCoord.st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- 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26 	    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27 	    </a:t>
              </a:r>
              <a:r>
                <a:rPr lang="nl-N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surface_function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28 	    </a:t>
              </a:r>
              <a:r>
                <a:rPr lang="nl-N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gl_TessCoord.st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29 	 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30 	    </a:t>
              </a:r>
              <a:r>
                <a:rPr lang="nl-NL" sz="1000" dirty="0" err="1">
                  <a:solidFill>
                    <a:srgbClr val="58D1EB"/>
                  </a:solidFill>
                  <a:latin typeface="Courier"/>
                </a:rPr>
                <a:t>make_vertex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nl-N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vec4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), </a:t>
              </a:r>
              <a:r>
                <a:rPr lang="nl-NL" sz="1000" dirty="0">
                  <a:solidFill>
                    <a:srgbClr val="58D1EB"/>
                  </a:solidFill>
                  <a:latin typeface="Courier"/>
                </a:rPr>
                <a:t>mat4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nl-NL" sz="1000" dirty="0">
                  <a:solidFill>
                    <a:srgbClr val="9D65FF"/>
                  </a:solidFill>
                  <a:latin typeface="Courier"/>
                </a:rPr>
                <a:t>1</a:t>
              </a:r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));	</a:t>
              </a:r>
            </a:p>
            <a:p>
              <a:r>
                <a:rPr lang="nl-NL" sz="1000" dirty="0">
                  <a:solidFill>
                    <a:srgbClr val="F6F6EF"/>
                  </a:solidFill>
                  <a:latin typeface="Courier"/>
                </a:rPr>
                <a:t> 31 	}</a:t>
              </a:r>
              <a:endParaRPr lang="de-DE" sz="1000" dirty="0">
                <a:solidFill>
                  <a:srgbClr val="F6F6EF"/>
                </a:solidFill>
                <a:latin typeface="Courie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51040" y="1005106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tess.tes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72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133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#4.1</a:t>
            </a:r>
            <a:r>
              <a:rPr lang="en-US" sz="3200" dirty="0">
                <a:solidFill>
                  <a:schemeClr val="bg1"/>
                </a:solidFill>
              </a:rPr>
              <a:t>: Parametric Surfaces</a:t>
            </a:r>
          </a:p>
        </p:txBody>
      </p:sp>
    </p:spTree>
    <p:extLst>
      <p:ext uri="{BB962C8B-B14F-4D97-AF65-F5344CB8AC3E}">
        <p14:creationId xmlns:p14="http://schemas.microsoft.com/office/powerpoint/2010/main" val="239875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2" y="5464386"/>
            <a:ext cx="8229598" cy="748196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#4.2: </a:t>
            </a:r>
            <a:r>
              <a:rPr lang="en-US" sz="3200" dirty="0">
                <a:solidFill>
                  <a:schemeClr val="bg1"/>
                </a:solidFill>
              </a:rPr>
              <a:t>Parametric Surfaces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53245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(quads,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equal_spacing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ccw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</a:t>
            </a:r>
            <a:r>
              <a:rPr lang="fr-FR" sz="1000" dirty="0" smtClean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 smtClean="0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ro-RO" sz="1000" dirty="0">
                <a:solidFill>
                  <a:srgbClr val="F4005F"/>
                </a:solidFill>
                <a:latin typeface="Courier"/>
              </a:rPr>
              <a:t>const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R = 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11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12 	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dirty="0">
                <a:solidFill>
                  <a:srgbClr val="98E024"/>
                </a:solidFill>
                <a:latin typeface="Courier"/>
              </a:rPr>
              <a:t>surface_function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coord)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13 	    </a:t>
            </a:r>
            <a:r>
              <a:rPr lang="nl-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u = M_PI *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v = M_PI/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14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15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x = R *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(u)*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es-ES_tradnl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es-ES_trad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y = R * </a:t>
            </a:r>
            <a:r>
              <a:rPr lang="es-ES_tradnl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(v)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17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z = R *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(u)*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18 	   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19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(x, y, z);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20 	}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21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22 	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color,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transform) { 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/* ... */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}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23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24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25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2.0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*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-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26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27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p0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28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p1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M_EPS,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29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p2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M_EPS));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30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31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mat4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basis_from_points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(p0, p1, p2));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32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33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(p0,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34 	}</a:t>
            </a:r>
            <a:endParaRPr lang="de-DE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5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1330"/>
            <a:ext cx="73152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#4.2: </a:t>
            </a:r>
            <a:r>
              <a:rPr lang="en-US" sz="3200" dirty="0">
                <a:solidFill>
                  <a:schemeClr val="bg1"/>
                </a:solidFill>
              </a:rPr>
              <a:t>Parametric Surfaces</a:t>
            </a:r>
          </a:p>
        </p:txBody>
      </p:sp>
    </p:spTree>
    <p:extLst>
      <p:ext uri="{BB962C8B-B14F-4D97-AF65-F5344CB8AC3E}">
        <p14:creationId xmlns:p14="http://schemas.microsoft.com/office/powerpoint/2010/main" val="371044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1" y="392524"/>
            <a:ext cx="8229599" cy="640175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1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ifndef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GLANCE_SURFACES_GLSL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2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#define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GLANCE_SURFACES_GLSL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3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4 	</a:t>
            </a:r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#include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en-US" sz="1000" dirty="0" err="1">
                <a:solidFill>
                  <a:srgbClr val="E0D561"/>
                </a:solidFill>
                <a:latin typeface="Courier"/>
              </a:rPr>
              <a:t>math.glsl</a:t>
            </a:r>
            <a:r>
              <a:rPr lang="en-US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5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6 	subroutine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98E024"/>
                </a:solidFill>
                <a:latin typeface="Courier"/>
              </a:rPr>
              <a:t>ParametricFunction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parameters);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7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8 	</a:t>
            </a:r>
            <a:r>
              <a:rPr lang="en-US" sz="1000" dirty="0">
                <a:solidFill>
                  <a:srgbClr val="98E024"/>
                </a:solidFill>
                <a:latin typeface="Courier"/>
              </a:rPr>
              <a:t>subroutine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ParametricFunction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 9 	vec3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PlaneSurface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parameters)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10 	    </a:t>
            </a:r>
            <a:r>
              <a:rPr lang="nl-NL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11 	}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12 	 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13 	</a:t>
            </a:r>
            <a:r>
              <a:rPr lang="nl-NL" sz="1000" dirty="0">
                <a:solidFill>
                  <a:srgbClr val="98E024"/>
                </a:solidFill>
                <a:latin typeface="Courier"/>
              </a:rPr>
              <a:t>subroutine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ParametricFunction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14 	vec3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SphereSurface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parameters)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15 	    </a:t>
            </a:r>
            <a:r>
              <a:rPr lang="nl-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u = M_PI *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v = M_PI/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16 	    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17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R = parameters.x;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18 	    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19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x = R *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(u)*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es-ES_tradnl" sz="1000" dirty="0">
                <a:solidFill>
                  <a:srgbClr val="F6F6EF"/>
                </a:solidFill>
                <a:latin typeface="Courier"/>
              </a:rPr>
              <a:t>  20 	    </a:t>
            </a:r>
            <a:r>
              <a:rPr lang="es-ES_trad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y = R * </a:t>
            </a:r>
            <a:r>
              <a:rPr lang="es-ES_tradnl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21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z = R *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(u)*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22 	   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23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(x, y, z);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24 	}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25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26 	</a:t>
            </a:r>
            <a:r>
              <a:rPr lang="en-US" sz="1000" dirty="0">
                <a:solidFill>
                  <a:srgbClr val="98E024"/>
                </a:solidFill>
                <a:latin typeface="Courier"/>
              </a:rPr>
              <a:t>subroutine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ParametricFunction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27 	vec3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TorusSurface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parameters)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28 	    </a:t>
            </a:r>
            <a:r>
              <a:rPr lang="nl-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u =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* M_PI, v =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* M_PI;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 29 	    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30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R = parameters.x;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31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r = parameters.y;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32 	    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33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x = (-R - r*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(v))*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(u);	</a:t>
            </a:r>
          </a:p>
          <a:p>
            <a:r>
              <a:rPr lang="es-ES_tradnl" sz="1000" dirty="0">
                <a:solidFill>
                  <a:srgbClr val="F6F6EF"/>
                </a:solidFill>
                <a:latin typeface="Courier"/>
              </a:rPr>
              <a:t>  34 	    </a:t>
            </a:r>
            <a:r>
              <a:rPr lang="es-ES_tradnl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 y = (-R - r*</a:t>
            </a:r>
            <a:r>
              <a:rPr lang="es-ES_tradnl" sz="1000" dirty="0">
                <a:solidFill>
                  <a:srgbClr val="58D1EB"/>
                </a:solidFill>
                <a:latin typeface="Courier"/>
              </a:rPr>
              <a:t>sin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(v))*</a:t>
            </a:r>
            <a:r>
              <a:rPr lang="es-ES_tradnl" sz="1000" dirty="0" err="1">
                <a:solidFill>
                  <a:srgbClr val="58D1EB"/>
                </a:solidFill>
                <a:latin typeface="Courier"/>
              </a:rPr>
              <a:t>cos</a:t>
            </a:r>
            <a:r>
              <a:rPr lang="es-ES_tradnl" sz="1000" dirty="0">
                <a:solidFill>
                  <a:srgbClr val="F6F6EF"/>
                </a:solidFill>
                <a:latin typeface="Courier"/>
              </a:rPr>
              <a:t>(u);	</a:t>
            </a:r>
          </a:p>
          <a:p>
            <a:r>
              <a:rPr lang="cs-CZ" sz="1000" dirty="0">
                <a:solidFill>
                  <a:srgbClr val="F6F6EF"/>
                </a:solidFill>
                <a:latin typeface="Courier"/>
              </a:rPr>
              <a:t>  35 	    </a:t>
            </a:r>
            <a:r>
              <a:rPr lang="cs-CZ" sz="1000" i="1" dirty="0" err="1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cs-CZ" sz="1000" dirty="0">
                <a:solidFill>
                  <a:srgbClr val="F6F6EF"/>
                </a:solidFill>
                <a:latin typeface="Courier"/>
              </a:rPr>
              <a:t> z = </a:t>
            </a:r>
            <a:r>
              <a:rPr lang="cs-CZ" sz="1000" dirty="0" err="1">
                <a:solidFill>
                  <a:srgbClr val="F6F6EF"/>
                </a:solidFill>
                <a:latin typeface="Courier"/>
              </a:rPr>
              <a:t>r</a:t>
            </a:r>
            <a:r>
              <a:rPr lang="cs-CZ" sz="1000" dirty="0">
                <a:solidFill>
                  <a:srgbClr val="F6F6EF"/>
                </a:solidFill>
                <a:latin typeface="Courier"/>
              </a:rPr>
              <a:t>*</a:t>
            </a:r>
            <a:r>
              <a:rPr lang="cs-CZ" sz="1000" dirty="0">
                <a:solidFill>
                  <a:srgbClr val="58D1EB"/>
                </a:solidFill>
                <a:latin typeface="Courier"/>
              </a:rPr>
              <a:t>cos</a:t>
            </a:r>
            <a:r>
              <a:rPr lang="cs-CZ" sz="1000" dirty="0">
                <a:solidFill>
                  <a:srgbClr val="F6F6EF"/>
                </a:solidFill>
                <a:latin typeface="Courier"/>
              </a:rPr>
              <a:t>(v);	</a:t>
            </a:r>
          </a:p>
          <a:p>
            <a:r>
              <a:rPr lang="cs-CZ" sz="1000" dirty="0">
                <a:solidFill>
                  <a:srgbClr val="F6F6EF"/>
                </a:solidFill>
                <a:latin typeface="Courier"/>
              </a:rPr>
              <a:t>  36 	   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37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(x, y, z);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38 	}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39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// [...]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 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116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endif</a:t>
            </a:r>
            <a:endParaRPr lang="de-DE" sz="1000" dirty="0">
              <a:solidFill>
                <a:srgbClr val="F4005F"/>
              </a:solidFill>
              <a:latin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1040" y="81063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surfaces.glsl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2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2" y="3034529"/>
            <a:ext cx="8229598" cy="292653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#4.3: </a:t>
            </a:r>
            <a:r>
              <a:rPr lang="en-US" sz="3200" dirty="0">
                <a:solidFill>
                  <a:schemeClr val="bg1"/>
                </a:solidFill>
              </a:rPr>
              <a:t>Parametric Surfaces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424731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(quads,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equal_spacing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ccw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surfaces.glsl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subroutine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uniform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ParametricFunction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surface_function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uniform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surface_parameters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0.25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20.0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</a:t>
            </a:r>
            <a:r>
              <a:rPr lang="fr-FR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{ </a:t>
            </a:r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}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15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16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17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2.0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-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18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19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p0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surface_parameters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20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p1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M_EPS,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surface_parameters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21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p2 =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surface_function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vec2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coord.t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+ M_EPS),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surface_parameters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22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23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gl_TessCoord.st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24 	    </a:t>
            </a:r>
            <a:r>
              <a:rPr lang="nl-NL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mat4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basis_from_points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(p0, p1, p2));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25 	    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nl-NL" sz="1000" dirty="0" err="1">
                <a:solidFill>
                  <a:srgbClr val="58D1EB"/>
                </a:solidFill>
                <a:latin typeface="Courier"/>
              </a:rPr>
              <a:t>make_vertex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(p0, 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nl-NL" sz="1000" dirty="0">
                <a:solidFill>
                  <a:srgbClr val="58D1EB"/>
                </a:solidFill>
                <a:latin typeface="Courier"/>
              </a:rPr>
              <a:t>vec4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nl-NL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nl-NL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nl-NL" sz="1000" dirty="0">
                <a:solidFill>
                  <a:srgbClr val="F6F6EF"/>
                </a:solidFill>
                <a:latin typeface="Courier"/>
              </a:rPr>
              <a:t> 27 	}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1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" y="1155716"/>
            <a:ext cx="4064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#4.3: Parametric Surfaces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155716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" y="3810000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3810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#4.4</a:t>
            </a:r>
            <a:r>
              <a:rPr lang="en-US" sz="3200" dirty="0">
                <a:solidFill>
                  <a:schemeClr val="bg1"/>
                </a:solidFill>
              </a:rPr>
              <a:t>: Static 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507737"/>
            <a:ext cx="8229599" cy="409342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endParaRPr lang="nl-NL" sz="1000" dirty="0">
              <a:solidFill>
                <a:srgbClr val="F6F6EF"/>
              </a:solidFill>
              <a:latin typeface="Courier"/>
            </a:endParaRPr>
          </a:p>
          <a:p>
            <a:endParaRPr lang="en-US" sz="1000" dirty="0">
              <a:solidFill>
                <a:srgbClr val="F6F6EF"/>
              </a:solidFill>
              <a:latin typeface="Courier"/>
            </a:endParaRP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  13 	 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 14 	</a:t>
            </a:r>
            <a:r>
              <a:rPr lang="ro-RO" sz="1000" dirty="0">
                <a:solidFill>
                  <a:srgbClr val="F4005F"/>
                </a:solidFill>
                <a:latin typeface="Courier"/>
              </a:rPr>
              <a:t>const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Air = 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15 	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Glass =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1.5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16 	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Eta = Air / Glass;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17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18 	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// see http://</a:t>
            </a:r>
            <a:r>
              <a:rPr lang="en-US" sz="1000" dirty="0" err="1">
                <a:solidFill>
                  <a:srgbClr val="625E4C"/>
                </a:solidFill>
                <a:latin typeface="Courier"/>
              </a:rPr>
              <a:t>en.wikipedia.org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/wiki/</a:t>
            </a:r>
            <a:r>
              <a:rPr lang="en-US" sz="1000" dirty="0" err="1">
                <a:solidFill>
                  <a:srgbClr val="625E4C"/>
                </a:solidFill>
                <a:latin typeface="Courier"/>
              </a:rPr>
              <a:t>Refractive_index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 Reflectivity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19 	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R0 = ((Air - Glass) * (Air - Glass)) / ((Air + Glass) * (Air + Glass));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20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21 	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98E024"/>
                </a:solidFill>
                <a:latin typeface="Courier"/>
              </a:rPr>
              <a:t>fresnel_color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E,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N)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22 	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23 	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reflection_tex_coord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reflect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(E, N);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24 	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reflection_color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texture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(environment,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normalize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reflection_tex_coord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)).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rgb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25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26 	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refraction_tex_coord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refract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(E, N, Eta);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27 	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refraction_color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texture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(environment,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normalize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refraction_tex_coord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)).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rgb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28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29 	    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// see http://</a:t>
            </a:r>
            <a:r>
              <a:rPr lang="en-US" sz="1000" dirty="0" err="1">
                <a:solidFill>
                  <a:srgbClr val="625E4C"/>
                </a:solidFill>
                <a:latin typeface="Courier"/>
              </a:rPr>
              <a:t>en.wikipedia.org</a:t>
            </a:r>
            <a:r>
              <a:rPr lang="en-US" sz="1000" dirty="0">
                <a:solidFill>
                  <a:srgbClr val="625E4C"/>
                </a:solidFill>
                <a:latin typeface="Courier"/>
              </a:rPr>
              <a:t>/wiki/Schlick%27s_approximation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30 	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float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fresnel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R0 + 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- R0) *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pow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((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-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dot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(-E, N)),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5.0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31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32 	    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return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mix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refraction_color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reflection_color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fresnel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33 	}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 34 	</a:t>
            </a:r>
          </a:p>
          <a:p>
            <a:endParaRPr lang="en-US" sz="1000" dirty="0">
              <a:solidFill>
                <a:srgbClr val="F6F6EF"/>
              </a:solidFill>
              <a:latin typeface="Courier"/>
            </a:endParaRPr>
          </a:p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endParaRPr lang="nl-NL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96276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fresnel.fs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Example #4.4: Static Refraction</a:t>
            </a:r>
            <a:endParaRPr 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47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#4.5: </a:t>
            </a:r>
            <a:r>
              <a:rPr lang="en-US" sz="3200" dirty="0">
                <a:solidFill>
                  <a:schemeClr val="bg1"/>
                </a:solidFill>
              </a:rPr>
              <a:t>Dynamic 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440120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(points)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96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tes[];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cubes.glsl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directions_ft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6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] =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[](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15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16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17 	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18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19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directions_up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6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] =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[](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20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21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22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23 	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24 	 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25 	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layer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26 	 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endParaRPr lang="nl-NL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0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706082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“The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GS unit turned out to be convenient for certain effects, but overall it was somewhat disappointing. It was </a:t>
            </a:r>
            <a:r>
              <a:rPr lang="en-US" i="1" dirty="0">
                <a:solidFill>
                  <a:schemeClr val="bg1"/>
                </a:solidFill>
              </a:rPr>
              <a:t>not designed for large-scale amplification of vertex data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[…]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Most GS programs had a </a:t>
            </a:r>
            <a:r>
              <a:rPr lang="en-US" i="1" dirty="0">
                <a:solidFill>
                  <a:srgbClr val="FFFFFF"/>
                </a:solidFill>
              </a:rPr>
              <a:t>serial loop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that simply pushed out the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verts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of the new primitive(s), one vertex after another. </a:t>
            </a:r>
            <a:r>
              <a:rPr lang="en-US" i="1" dirty="0">
                <a:solidFill>
                  <a:srgbClr val="FFFFFF"/>
                </a:solidFill>
              </a:rPr>
              <a:t>They didn’t do a great job of leveraging the massive parallelism in GPUs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.” [0]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“Here is a basic rule of thumb about GS's: </a:t>
            </a:r>
            <a:r>
              <a:rPr lang="en-US" i="1" dirty="0" smtClean="0">
                <a:solidFill>
                  <a:srgbClr val="FFFFFF"/>
                </a:solidFill>
              </a:rPr>
              <a:t>never use a GS because you think it will make rendering faster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. You should </a:t>
            </a:r>
            <a:r>
              <a:rPr lang="en-US" i="1" dirty="0" smtClean="0">
                <a:solidFill>
                  <a:srgbClr val="FFFFFF"/>
                </a:solidFill>
              </a:rPr>
              <a:t>use it when it makes what you're trying to do possible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. If what you're trying to do is an optimization, use something else.” [1]</a:t>
            </a:r>
          </a:p>
          <a:p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214" y="6259909"/>
            <a:ext cx="797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6A6A6"/>
                </a:solidFill>
              </a:rPr>
              <a:t>[0] Triangle Tessellation with OpenGL </a:t>
            </a:r>
            <a:r>
              <a:rPr lang="en-US" sz="1200" dirty="0" smtClean="0">
                <a:solidFill>
                  <a:srgbClr val="A6A6A6"/>
                </a:solidFill>
              </a:rPr>
              <a:t>4.0, </a:t>
            </a:r>
            <a:r>
              <a:rPr lang="en-US" sz="1200" dirty="0">
                <a:solidFill>
                  <a:srgbClr val="A6A6A6"/>
                </a:solidFill>
                <a:hlinkClick r:id="rId2"/>
              </a:rPr>
              <a:t>http://prideout.net/blog/?p=</a:t>
            </a:r>
            <a:r>
              <a:rPr lang="en-US" sz="1200" dirty="0" smtClean="0">
                <a:solidFill>
                  <a:srgbClr val="A6A6A6"/>
                </a:solidFill>
                <a:hlinkClick r:id="rId2"/>
              </a:rPr>
              <a:t>48</a:t>
            </a:r>
            <a:endParaRPr lang="en-US" sz="1200" dirty="0">
              <a:solidFill>
                <a:srgbClr val="A6A6A6"/>
              </a:solidFill>
            </a:endParaRPr>
          </a:p>
          <a:p>
            <a:r>
              <a:rPr lang="en-US" sz="1200" dirty="0" smtClean="0">
                <a:solidFill>
                  <a:srgbClr val="A6A6A6"/>
                </a:solidFill>
              </a:rPr>
              <a:t>[1] </a:t>
            </a:r>
            <a:r>
              <a:rPr lang="en-US" sz="1200" dirty="0" smtClean="0">
                <a:solidFill>
                  <a:srgbClr val="A6A6A6"/>
                </a:solidFill>
                <a:hlinkClick r:id="rId3"/>
              </a:rPr>
              <a:t>http://gamedev.stackexchange.com/questions/48432/why-does-this-geometry-shader-slow-down-my-program-so-much</a:t>
            </a:r>
            <a:endParaRPr lang="en-US" sz="1200" dirty="0" smtClean="0">
              <a:solidFill>
                <a:srgbClr val="A6A6A6"/>
              </a:solidFill>
            </a:endParaRPr>
          </a:p>
          <a:p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4430" y="5093149"/>
            <a:ext cx="629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But,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Geometry </a:t>
            </a:r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shaders</a:t>
            </a:r>
            <a:r>
              <a:rPr lang="en-US" b="1" dirty="0" smtClean="0">
                <a:solidFill>
                  <a:schemeClr val="bg1"/>
                </a:solidFill>
              </a:rPr>
              <a:t> are still fun</a:t>
            </a:r>
            <a:r>
              <a:rPr lang="en-US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53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2" y="3490128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#4.5: </a:t>
            </a:r>
            <a:r>
              <a:rPr lang="en-US" sz="3200" dirty="0">
                <a:solidFill>
                  <a:schemeClr val="bg1"/>
                </a:solidFill>
              </a:rPr>
              <a:t>Dynamic 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486287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endParaRPr lang="tr-TR" sz="1000" dirty="0">
              <a:solidFill>
                <a:srgbClr val="F6F6EF"/>
              </a:solidFill>
              <a:latin typeface="Courier"/>
            </a:endParaRPr>
          </a:p>
          <a:p>
            <a:endParaRPr lang="tr-TR" sz="1000" dirty="0">
              <a:solidFill>
                <a:srgbClr val="F6F6EF"/>
              </a:solidFill>
              <a:latin typeface="Courier"/>
            </a:endParaRP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27 	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void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position,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color,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transform)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28 	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29 	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tex_coord_out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30 	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gs.color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color_out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(color);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31 	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gs.transform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transform_out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(transform);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32 	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projection * layer * view *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33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34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35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36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37 	   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for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i="1" dirty="0" err="1">
                <a:solidFill>
                  <a:srgbClr val="58D1EB"/>
                </a:solidFill>
                <a:latin typeface="Courier-Oblique"/>
              </a:rPr>
              <a:t>int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i=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i&lt;GLANCE_LAYER_COUNT; ++i) {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38 	       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gl_Layer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 smtClean="0">
                <a:solidFill>
                  <a:srgbClr val="F6F6EF"/>
                </a:solidFill>
                <a:latin typeface="Courier"/>
              </a:rPr>
              <a:t>i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;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39 	        layer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look_direction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directions_ft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gl_Layer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directions_up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gl_Layer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40 	    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41 	    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position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position_in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].position);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42 	        </a:t>
            </a:r>
            <a:r>
              <a:rPr lang="en-US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en-US" sz="1000" dirty="0" err="1">
                <a:solidFill>
                  <a:srgbClr val="58D1EB"/>
                </a:solidFill>
                <a:latin typeface="Courier"/>
              </a:rPr>
              <a:t>tex_coord_in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43 	    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color =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color_in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].color);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44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45 	#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0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46 	    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make_cube0_cube2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47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48 	    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make_cube1_cube2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49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50 	    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make_cube3_cube2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51 	</a:t>
            </a:r>
            <a:r>
              <a:rPr lang="da-DK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da-DK" sz="1000" dirty="0" err="1">
                <a:solidFill>
                  <a:srgbClr val="F4005F"/>
                </a:solidFill>
                <a:latin typeface="Courier"/>
              </a:rPr>
              <a:t>else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52 	        </a:t>
            </a:r>
            <a:r>
              <a:rPr lang="da-DK" sz="1000" dirty="0">
                <a:solidFill>
                  <a:srgbClr val="58D1EB"/>
                </a:solidFill>
                <a:latin typeface="Courier"/>
              </a:rPr>
              <a:t>make_cube2_cube2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, tes[</a:t>
            </a:r>
            <a:r>
              <a:rPr lang="da-DK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].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53 	#</a:t>
            </a:r>
            <a:r>
              <a:rPr lang="da-DK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54 	    }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55 	}</a:t>
            </a:r>
            <a:endParaRPr lang="tr-TR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2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#4.5: </a:t>
            </a:r>
            <a:r>
              <a:rPr lang="en-US" sz="3200" dirty="0">
                <a:solidFill>
                  <a:schemeClr val="bg1"/>
                </a:solidFill>
              </a:rPr>
              <a:t>Dynamic 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501675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3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ifndef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GLANCE_LAYER_COUNT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4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define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GLANCE_LAYER_COUNT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5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6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7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(points, invocations=GLANCE_LAYER_COUNT)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8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layout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triangle_strip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max_vertices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=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24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 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9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10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in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tes[];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out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VertexData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{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position;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 }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13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common.glsl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14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cubes.glsl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15 	#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include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 err="1">
                <a:solidFill>
                  <a:srgbClr val="E0D561"/>
                </a:solidFill>
                <a:latin typeface="Courier"/>
              </a:rPr>
              <a:t>uniforms.glsl</a:t>
            </a:r>
            <a:r>
              <a:rPr lang="fr-FR" sz="1000" dirty="0">
                <a:solidFill>
                  <a:srgbClr val="E0D561"/>
                </a:solidFill>
                <a:latin typeface="Courier"/>
              </a:rPr>
              <a:t>"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16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17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directions_ft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6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] =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[](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18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19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20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21 	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22 	 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23 	</a:t>
            </a:r>
            <a:r>
              <a:rPr lang="fr-FR" sz="1000" dirty="0" err="1">
                <a:solidFill>
                  <a:srgbClr val="F4005F"/>
                </a:solidFill>
                <a:latin typeface="Courier"/>
              </a:rPr>
              <a:t>const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directions_up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6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] =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[](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24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25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+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26 	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),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(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-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0.0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)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27 	);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28 	 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29 	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layer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>
                <a:solidFill>
                  <a:srgbClr val="9D65FF"/>
                </a:solidFill>
                <a:latin typeface="Courier"/>
              </a:rPr>
              <a:t>1.0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30 	 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</a:t>
            </a:r>
            <a:r>
              <a:rPr lang="fr-FR" sz="1000" dirty="0" smtClean="0">
                <a:solidFill>
                  <a:srgbClr val="625E4C"/>
                </a:solidFill>
                <a:latin typeface="Courier"/>
              </a:rPr>
              <a:t>/</a:t>
            </a:r>
            <a:endParaRPr lang="nl-NL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2" y="3490128"/>
            <a:ext cx="8229598" cy="15328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Example </a:t>
            </a:r>
            <a:r>
              <a:rPr lang="en-US" sz="3200" dirty="0" smtClean="0">
                <a:solidFill>
                  <a:schemeClr val="bg1"/>
                </a:solidFill>
              </a:rPr>
              <a:t>#4.5: </a:t>
            </a:r>
            <a:r>
              <a:rPr lang="en-US" sz="3200" dirty="0">
                <a:solidFill>
                  <a:schemeClr val="bg1"/>
                </a:solidFill>
              </a:rPr>
              <a:t>Dynamic Refraction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1439462"/>
            <a:ext cx="8229599" cy="486287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625E4C"/>
                </a:solidFill>
                <a:latin typeface="Courier"/>
              </a:rPr>
              <a:t>/* ... */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endParaRPr lang="tr-TR" sz="1000" dirty="0" smtClean="0">
              <a:solidFill>
                <a:srgbClr val="F6F6EF"/>
              </a:solidFill>
              <a:latin typeface="Courier"/>
            </a:endParaRPr>
          </a:p>
          <a:p>
            <a:endParaRPr lang="tr-TR" sz="1000" dirty="0">
              <a:solidFill>
                <a:srgbClr val="F6F6EF"/>
              </a:solidFill>
              <a:latin typeface="Courier"/>
            </a:endParaRPr>
          </a:p>
          <a:p>
            <a:r>
              <a:rPr lang="tr-TR" sz="1000" dirty="0" smtClean="0">
                <a:solidFill>
                  <a:srgbClr val="F6F6EF"/>
                </a:solidFill>
                <a:latin typeface="Courier"/>
              </a:rPr>
              <a:t> 31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 	</a:t>
            </a:r>
            <a:r>
              <a:rPr lang="tr-TR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98E024"/>
                </a:solidFill>
                <a:latin typeface="Courier"/>
              </a:rPr>
              <a:t>make_vertex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tr-TR" sz="1000" i="1" dirty="0">
                <a:solidFill>
                  <a:srgbClr val="58D1EB"/>
                </a:solidFill>
                <a:latin typeface="Courier-Oblique"/>
              </a:rPr>
              <a:t>mat4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 {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32 	   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dirty="0" err="1">
                <a:solidFill>
                  <a:srgbClr val="58D1EB"/>
                </a:solidFill>
                <a:latin typeface="Courier"/>
              </a:rPr>
              <a:t>position_out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33 	   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gs.tex_coord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dirty="0" err="1">
                <a:solidFill>
                  <a:srgbClr val="58D1EB"/>
                </a:solidFill>
                <a:latin typeface="Courier"/>
              </a:rPr>
              <a:t>tex_coord_out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34 	   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gs.color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dirty="0" err="1">
                <a:solidFill>
                  <a:srgbClr val="58D1EB"/>
                </a:solidFill>
                <a:latin typeface="Courier"/>
              </a:rPr>
              <a:t>color_out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35 	   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gs.transform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dirty="0" err="1">
                <a:solidFill>
                  <a:srgbClr val="58D1EB"/>
                </a:solidFill>
                <a:latin typeface="Courier"/>
              </a:rPr>
              <a:t>transform_out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(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tr-TR" sz="1000" dirty="0">
                <a:solidFill>
                  <a:srgbClr val="F6F6EF"/>
                </a:solidFill>
                <a:latin typeface="Courier"/>
              </a:rPr>
              <a:t> 36 	   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gl_Position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projection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layer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view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 * </a:t>
            </a:r>
            <a:r>
              <a:rPr lang="tr-TR" sz="1000" dirty="0" err="1">
                <a:solidFill>
                  <a:srgbClr val="F6F6EF"/>
                </a:solidFill>
                <a:latin typeface="Courier"/>
              </a:rPr>
              <a:t>gs.position</a:t>
            </a:r>
            <a:r>
              <a:rPr lang="tr-T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37 	    </a:t>
            </a:r>
            <a:r>
              <a:rPr lang="de-DE" sz="1000" dirty="0" err="1">
                <a:solidFill>
                  <a:srgbClr val="58D1EB"/>
                </a:solidFill>
                <a:latin typeface="Courier"/>
              </a:rPr>
              <a:t>EmitVertex</a:t>
            </a:r>
            <a:r>
              <a:rPr lang="de-DE" sz="1000" dirty="0">
                <a:solidFill>
                  <a:srgbClr val="F6F6EF"/>
                </a:solidFill>
                <a:latin typeface="Courier"/>
              </a:rPr>
              <a:t>();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38 	}	</a:t>
            </a:r>
          </a:p>
          <a:p>
            <a:r>
              <a:rPr lang="de-DE" sz="1000" dirty="0">
                <a:solidFill>
                  <a:srgbClr val="F6F6EF"/>
                </a:solidFill>
                <a:latin typeface="Courier"/>
              </a:rPr>
              <a:t> 39 	 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40 	</a:t>
            </a:r>
            <a:r>
              <a:rPr lang="fi-FI" sz="1000" i="1" dirty="0" err="1">
                <a:solidFill>
                  <a:srgbClr val="58D1EB"/>
                </a:solidFill>
                <a:latin typeface="Courier-Oblique"/>
              </a:rPr>
              <a:t>void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>
                <a:solidFill>
                  <a:srgbClr val="98E024"/>
                </a:solidFill>
                <a:latin typeface="Courier"/>
              </a:rPr>
              <a:t>main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() {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41 	#</a:t>
            </a:r>
            <a:r>
              <a:rPr lang="fi-FI" sz="1000" dirty="0" err="1">
                <a:solidFill>
                  <a:srgbClr val="F4005F"/>
                </a:solidFill>
                <a:latin typeface="Courier"/>
              </a:rPr>
              <a:t>if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GLANCE_LAYER_COUNT &gt; 1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42 	   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gl_Layer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gl_InvocationID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43 	   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layer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i-FI" sz="1000" dirty="0" err="1">
                <a:solidFill>
                  <a:srgbClr val="58D1EB"/>
                </a:solidFill>
                <a:latin typeface="Courier"/>
              </a:rPr>
              <a:t>look_direction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(directions_ft[gl_Layer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],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directions_up[gl_Layer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]);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44 	#</a:t>
            </a:r>
            <a:r>
              <a:rPr lang="fi-FI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45 	    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46 	    </a:t>
            </a:r>
            <a:r>
              <a:rPr lang="fi-FI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position = </a:t>
            </a:r>
            <a:r>
              <a:rPr lang="fi-FI" sz="1000" dirty="0">
                <a:solidFill>
                  <a:srgbClr val="58D1EB"/>
                </a:solidFill>
                <a:latin typeface="Courier"/>
              </a:rPr>
              <a:t>position_in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fi-FI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].position);	</a:t>
            </a:r>
          </a:p>
          <a:p>
            <a:r>
              <a:rPr lang="fi-FI" sz="1000" dirty="0">
                <a:solidFill>
                  <a:srgbClr val="F6F6EF"/>
                </a:solidFill>
                <a:latin typeface="Courier"/>
              </a:rPr>
              <a:t> 47 	    </a:t>
            </a:r>
            <a:r>
              <a:rPr lang="fi-FI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i-FI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 = </a:t>
            </a:r>
            <a:r>
              <a:rPr lang="fi-FI" sz="1000" dirty="0">
                <a:solidFill>
                  <a:srgbClr val="58D1EB"/>
                </a:solidFill>
                <a:latin typeface="Courier"/>
              </a:rPr>
              <a:t>tex_coord_in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fi-FI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fi-FI" sz="1000" dirty="0">
                <a:solidFill>
                  <a:srgbClr val="F6F6EF"/>
                </a:solidFill>
                <a:latin typeface="Courier"/>
              </a:rPr>
              <a:t>].tex_coord);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48 	    </a:t>
            </a:r>
            <a:r>
              <a:rPr lang="ro-RO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 color = </a:t>
            </a:r>
            <a:r>
              <a:rPr lang="ro-RO" sz="1000" dirty="0">
                <a:solidFill>
                  <a:srgbClr val="58D1EB"/>
                </a:solidFill>
                <a:latin typeface="Courier"/>
              </a:rPr>
              <a:t>color_in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(tes[</a:t>
            </a:r>
            <a:r>
              <a:rPr lang="ro-RO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ro-RO" sz="1000" dirty="0">
                <a:solidFill>
                  <a:srgbClr val="F6F6EF"/>
                </a:solidFill>
                <a:latin typeface="Courier"/>
              </a:rPr>
              <a:t>].color);	</a:t>
            </a:r>
          </a:p>
          <a:p>
            <a:r>
              <a:rPr lang="ro-RO" sz="1000" dirty="0">
                <a:solidFill>
                  <a:srgbClr val="F6F6EF"/>
                </a:solidFill>
                <a:latin typeface="Courier"/>
              </a:rPr>
              <a:t> 49 	 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50 	#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0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51 	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make_cube0_cube2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52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53 	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make_cube1_cube2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54 	</a:t>
            </a:r>
            <a:r>
              <a:rPr lang="en-US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en-US" sz="1000" dirty="0" err="1">
                <a:solidFill>
                  <a:srgbClr val="F4005F"/>
                </a:solidFill>
                <a:latin typeface="Courier"/>
              </a:rPr>
              <a:t>elif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 GLANCE_EXTRUDE == 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3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en-US" sz="1000" dirty="0">
                <a:solidFill>
                  <a:srgbClr val="F6F6EF"/>
                </a:solidFill>
                <a:latin typeface="Courier"/>
              </a:rPr>
              <a:t> 55 	    </a:t>
            </a:r>
            <a:r>
              <a:rPr lang="en-US" sz="1000" dirty="0">
                <a:solidFill>
                  <a:srgbClr val="58D1EB"/>
                </a:solidFill>
                <a:latin typeface="Courier"/>
              </a:rPr>
              <a:t>make_cube3_cube2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, color, </a:t>
            </a:r>
            <a:r>
              <a:rPr lang="en-US" sz="1000" dirty="0" err="1">
                <a:solidFill>
                  <a:srgbClr val="F6F6EF"/>
                </a:solidFill>
                <a:latin typeface="Courier"/>
              </a:rPr>
              <a:t>tes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[</a:t>
            </a:r>
            <a:r>
              <a:rPr lang="en-US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>
                <a:solidFill>
                  <a:srgbClr val="F6F6EF"/>
                </a:solidFill>
                <a:latin typeface="Courier"/>
              </a:rPr>
              <a:t>].transform);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56 	</a:t>
            </a:r>
            <a:r>
              <a:rPr lang="da-DK" sz="1000" dirty="0">
                <a:solidFill>
                  <a:srgbClr val="F4005F"/>
                </a:solidFill>
                <a:latin typeface="Courier"/>
              </a:rPr>
              <a:t>#</a:t>
            </a:r>
            <a:r>
              <a:rPr lang="da-DK" sz="1000" dirty="0" err="1">
                <a:solidFill>
                  <a:srgbClr val="F4005F"/>
                </a:solidFill>
                <a:latin typeface="Courier"/>
              </a:rPr>
              <a:t>else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57 	    </a:t>
            </a:r>
            <a:r>
              <a:rPr lang="da-DK" sz="1000" dirty="0">
                <a:solidFill>
                  <a:srgbClr val="58D1EB"/>
                </a:solidFill>
                <a:latin typeface="Courier"/>
              </a:rPr>
              <a:t>make_cube2_cube2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(position, 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, 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, tes[</a:t>
            </a:r>
            <a:r>
              <a:rPr lang="da-DK" sz="1000" dirty="0">
                <a:solidFill>
                  <a:srgbClr val="9D65FF"/>
                </a:solidFill>
                <a:latin typeface="Courier"/>
              </a:rPr>
              <a:t>0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].</a:t>
            </a:r>
            <a:r>
              <a:rPr lang="da-DK" sz="1000" dirty="0" err="1">
                <a:solidFill>
                  <a:srgbClr val="F6F6EF"/>
                </a:solidFill>
                <a:latin typeface="Courier"/>
              </a:rPr>
              <a:t>transform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);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58 	#</a:t>
            </a:r>
            <a:r>
              <a:rPr lang="da-DK" sz="1000" dirty="0" err="1">
                <a:solidFill>
                  <a:srgbClr val="F4005F"/>
                </a:solidFill>
                <a:latin typeface="Courier"/>
              </a:rPr>
              <a:t>endif</a:t>
            </a:r>
            <a:r>
              <a:rPr lang="da-DK" sz="1000" dirty="0">
                <a:solidFill>
                  <a:srgbClr val="F6F6EF"/>
                </a:solidFill>
                <a:latin typeface="Courier"/>
              </a:rPr>
              <a:t>	</a:t>
            </a:r>
          </a:p>
          <a:p>
            <a:r>
              <a:rPr lang="da-DK" sz="1000" dirty="0">
                <a:solidFill>
                  <a:srgbClr val="F6F6EF"/>
                </a:solidFill>
                <a:latin typeface="Courier"/>
              </a:rPr>
              <a:t> 59 	}</a:t>
            </a:r>
            <a:r>
              <a:rPr lang="nl-NL" sz="1000" dirty="0">
                <a:solidFill>
                  <a:srgbClr val="F6F6EF"/>
                </a:solidFill>
                <a:latin typeface="Courier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1040" y="1128001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tess.tes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1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Example #4.5: Dynamic Refraction</a:t>
            </a:r>
            <a:endParaRPr 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8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Preparation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858" y="1085535"/>
            <a:ext cx="141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Preprocessor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859" y="1706082"/>
            <a:ext cx="32247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GLSL comes with its own Preprocessor.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Problem: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Compared to C/C++ Preprocessor has some limitations, mainly: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Conditional compilation. (Defining constants outside of source.)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Include directives.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Solution:</a:t>
            </a:r>
          </a:p>
          <a:p>
            <a:r>
              <a:rPr lang="en-US" sz="1600" i="1" dirty="0" smtClean="0">
                <a:solidFill>
                  <a:schemeClr val="bg1"/>
                </a:solidFill>
              </a:rPr>
              <a:t>Either: </a:t>
            </a:r>
            <a:r>
              <a:rPr lang="en-US" sz="1600" dirty="0" smtClean="0">
                <a:solidFill>
                  <a:schemeClr val="bg1"/>
                </a:solidFill>
              </a:rPr>
              <a:t>Pass multiple source fragments to </a:t>
            </a:r>
            <a:r>
              <a:rPr lang="en-US" sz="1600" dirty="0" err="1" smtClean="0">
                <a:solidFill>
                  <a:schemeClr val="bg1"/>
                </a:solidFill>
              </a:rPr>
              <a:t>glShaderSource</a:t>
            </a:r>
            <a:r>
              <a:rPr lang="en-US" sz="1600" dirty="0" smtClean="0">
                <a:solidFill>
                  <a:schemeClr val="bg1"/>
                </a:solidFill>
              </a:rPr>
              <a:t> (fast, but still limited).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i="1" dirty="0" smtClean="0">
                <a:solidFill>
                  <a:schemeClr val="bg1"/>
                </a:solidFill>
              </a:rPr>
              <a:t>Or:</a:t>
            </a:r>
            <a:r>
              <a:rPr lang="en-US" sz="1600" dirty="0" smtClean="0">
                <a:solidFill>
                  <a:schemeClr val="bg1"/>
                </a:solidFill>
              </a:rPr>
              <a:t> Implement full preprocessing step when loading </a:t>
            </a:r>
            <a:r>
              <a:rPr lang="en-US" sz="1600" dirty="0" err="1" smtClean="0">
                <a:solidFill>
                  <a:schemeClr val="bg1"/>
                </a:solidFill>
              </a:rPr>
              <a:t>shader</a:t>
            </a:r>
            <a:r>
              <a:rPr lang="en-US" sz="1600" dirty="0" smtClean="0">
                <a:solidFill>
                  <a:schemeClr val="bg1"/>
                </a:solidFill>
              </a:rPr>
              <a:t> code (e.g. using a library like MCPP[0]).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118805"/>
            <a:ext cx="360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[0]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http://mcpp.sourceforge.net/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504490" y="970115"/>
            <a:ext cx="3885798" cy="5174331"/>
            <a:chOff x="4504490" y="944474"/>
            <a:chExt cx="3885798" cy="5174331"/>
          </a:xfrm>
        </p:grpSpPr>
        <p:sp>
          <p:nvSpPr>
            <p:cNvPr id="17" name="TextBox 16"/>
            <p:cNvSpPr txBox="1"/>
            <p:nvPr/>
          </p:nvSpPr>
          <p:spPr>
            <a:xfrm>
              <a:off x="4504490" y="1255935"/>
              <a:ext cx="3885798" cy="4862870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en-US" sz="1000" dirty="0" smtClean="0">
                  <a:solidFill>
                    <a:srgbClr val="EB004F"/>
                  </a:solidFill>
                  <a:latin typeface="Courier"/>
                </a:rPr>
                <a:t>#</a:t>
              </a:r>
              <a:r>
                <a:rPr lang="en-US" sz="1000" dirty="0" err="1" smtClean="0">
                  <a:solidFill>
                    <a:srgbClr val="EB004F"/>
                  </a:solidFill>
                  <a:latin typeface="Courier"/>
                </a:rPr>
                <a:t>ifndef</a:t>
              </a:r>
              <a:r>
                <a:rPr lang="en-US" sz="1000" dirty="0" smtClean="0">
                  <a:solidFill>
                    <a:srgbClr val="EB004F"/>
                  </a:solidFill>
                  <a:latin typeface="Courier"/>
                </a:rPr>
                <a:t> 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GLANCE_TRANSFORMS_GLSL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2 	</a:t>
              </a:r>
              <a:r>
                <a:rPr lang="en-US" sz="1000" dirty="0" smtClean="0">
                  <a:solidFill>
                    <a:srgbClr val="EB004F"/>
                  </a:solidFill>
                  <a:latin typeface="Courier"/>
                </a:rPr>
                <a:t>#define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 GLANCE_TRANSFORMS_GLSL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3 	 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4 	</a:t>
              </a:r>
              <a:r>
                <a:rPr lang="en-US" sz="1000" dirty="0" smtClean="0">
                  <a:solidFill>
                    <a:srgbClr val="EB004F"/>
                  </a:solidFill>
                  <a:latin typeface="Courier"/>
                </a:rPr>
                <a:t>#include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dirty="0" smtClean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en-US" sz="1000" dirty="0" err="1" smtClean="0">
                  <a:solidFill>
                    <a:srgbClr val="E0D561"/>
                  </a:solidFill>
                  <a:latin typeface="Courier"/>
                </a:rPr>
                <a:t>math.glsl</a:t>
              </a:r>
              <a:r>
                <a:rPr lang="en-US" sz="1000" dirty="0" smtClean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5 	 	</a:t>
              </a:r>
            </a:p>
            <a:p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en-US" sz="1000" i="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en-US" sz="1000" i="0" dirty="0" smtClean="0">
                  <a:solidFill>
                    <a:srgbClr val="98E024"/>
                  </a:solidFill>
                  <a:latin typeface="Courier"/>
                </a:rPr>
                <a:t>translate</a:t>
              </a:r>
              <a:r>
                <a:rPr lang="en-US" sz="1000" i="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en-US" sz="1000" i="1" dirty="0" smtClean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en-US" sz="1000" i="0" dirty="0" smtClean="0">
                  <a:solidFill>
                    <a:srgbClr val="F6F6EF"/>
                  </a:solidFill>
                  <a:latin typeface="Courier"/>
                </a:rPr>
                <a:t> t)	</a:t>
              </a:r>
            </a:p>
            <a:p>
              <a:r>
                <a:rPr lang="en-US" sz="1000" i="0" dirty="0" smtClean="0">
                  <a:solidFill>
                    <a:srgbClr val="F6F6EF"/>
                  </a:solidFill>
                  <a:latin typeface="Courier"/>
                </a:rPr>
                <a:t>  7 	{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 8 	    </a:t>
              </a:r>
              <a:r>
                <a:rPr lang="is-IS" sz="1000" i="0" dirty="0" smtClean="0">
                  <a:solidFill>
                    <a:srgbClr val="F4005F"/>
                  </a:solidFill>
                  <a:latin typeface="Courier"/>
                </a:rPr>
                <a:t>return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is-IS" sz="1000" i="0" dirty="0" smtClean="0">
                  <a:solidFill>
                    <a:srgbClr val="58D1EB"/>
                  </a:solidFill>
                  <a:latin typeface="Courier"/>
                </a:rPr>
                <a:t>mat4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(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 9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10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11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12 	        t.x, t.y, t.z,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13 	    );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14 	}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15 	 	</a:t>
              </a:r>
            </a:p>
            <a:p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 16 	</a:t>
              </a:r>
              <a:r>
                <a:rPr lang="it-IT" sz="1000" i="1" dirty="0" smtClean="0">
                  <a:solidFill>
                    <a:srgbClr val="58D1EB"/>
                  </a:solidFill>
                  <a:latin typeface="Courier-Oblique"/>
                </a:rPr>
                <a:t>mat4</a:t>
              </a:r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it-IT" sz="1000" i="0" dirty="0" smtClean="0">
                  <a:solidFill>
                    <a:srgbClr val="98E024"/>
                  </a:solidFill>
                  <a:latin typeface="Courier"/>
                </a:rPr>
                <a:t>scale</a:t>
              </a:r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(</a:t>
              </a:r>
              <a:r>
                <a:rPr lang="it-IT" sz="1000" i="1" dirty="0" smtClean="0">
                  <a:solidFill>
                    <a:srgbClr val="58D1EB"/>
                  </a:solidFill>
                  <a:latin typeface="Courier-Oblique"/>
                </a:rPr>
                <a:t>vec3</a:t>
              </a:r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it-IT" sz="1000" i="0" dirty="0" err="1" smtClean="0">
                  <a:solidFill>
                    <a:srgbClr val="F6F6EF"/>
                  </a:solidFill>
                  <a:latin typeface="Courier"/>
                </a:rPr>
                <a:t>s</a:t>
              </a:r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)	</a:t>
              </a:r>
            </a:p>
            <a:p>
              <a:r>
                <a:rPr lang="it-IT" sz="1000" i="0" dirty="0" smtClean="0">
                  <a:solidFill>
                    <a:srgbClr val="F6F6EF"/>
                  </a:solidFill>
                  <a:latin typeface="Courier"/>
                </a:rPr>
                <a:t> 17 	{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18 	    </a:t>
              </a:r>
              <a:r>
                <a:rPr lang="is-IS" sz="1000" i="0" dirty="0" smtClean="0">
                  <a:solidFill>
                    <a:srgbClr val="F4005F"/>
                  </a:solidFill>
                  <a:latin typeface="Courier"/>
                </a:rPr>
                <a:t>return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is-IS" sz="1000" i="0" dirty="0" smtClean="0">
                  <a:solidFill>
                    <a:srgbClr val="58D1EB"/>
                  </a:solidFill>
                  <a:latin typeface="Courier"/>
                </a:rPr>
                <a:t>mat4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(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19 	        s.x,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20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s.y,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21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s.z,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22 	       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0.0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is-IS" sz="1000" i="0" dirty="0" smtClean="0">
                  <a:solidFill>
                    <a:srgbClr val="9D65FF"/>
                  </a:solidFill>
                  <a:latin typeface="Courier"/>
                </a:rPr>
                <a:t>1.0</a:t>
              </a:r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23 	    );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24 	}	</a:t>
              </a:r>
            </a:p>
            <a:p>
              <a:r>
                <a:rPr lang="is-IS" sz="1000" i="0" dirty="0" smtClean="0">
                  <a:solidFill>
                    <a:srgbClr val="F6F6EF"/>
                  </a:solidFill>
                  <a:latin typeface="Courier"/>
                </a:rPr>
                <a:t> 25 	 	</a:t>
              </a:r>
            </a:p>
            <a:p>
              <a:r>
                <a:rPr lang="en-US" sz="1000" i="0" dirty="0" smtClean="0">
                  <a:solidFill>
                    <a:srgbClr val="F6F6EF"/>
                  </a:solidFill>
                  <a:latin typeface="Courier"/>
                </a:rPr>
                <a:t> </a:t>
              </a: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[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 ... ]</a:t>
              </a:r>
              <a:endParaRPr lang="en-US" sz="1000" i="0" dirty="0" smtClean="0">
                <a:solidFill>
                  <a:srgbClr val="F6F6EF"/>
                </a:solidFill>
                <a:latin typeface="Courier"/>
              </a:endParaRPr>
            </a:p>
            <a:p>
              <a:r>
                <a:rPr lang="en-US" sz="1000" dirty="0">
                  <a:solidFill>
                    <a:srgbClr val="F6F6EF"/>
                  </a:solidFill>
                  <a:latin typeface="Courier"/>
                </a:rPr>
                <a:t> </a:t>
              </a:r>
              <a:endParaRPr lang="sv-SE" sz="1000" dirty="0">
                <a:solidFill>
                  <a:srgbClr val="F6F6EF"/>
                </a:solidFill>
                <a:latin typeface="Courier"/>
              </a:endParaRPr>
            </a:p>
            <a:p>
              <a:r>
                <a:rPr lang="sv-SE" sz="1000" i="0" dirty="0" smtClean="0">
                  <a:solidFill>
                    <a:srgbClr val="F6F6EF"/>
                  </a:solidFill>
                  <a:latin typeface="Courier"/>
                </a:rPr>
                <a:t> 54 	 	</a:t>
              </a:r>
            </a:p>
            <a:p>
              <a:r>
                <a:rPr lang="sv-SE" sz="1000" i="0" dirty="0" smtClean="0">
                  <a:solidFill>
                    <a:srgbClr val="F6F6EF"/>
                  </a:solidFill>
                  <a:latin typeface="Courier"/>
                </a:rPr>
                <a:t> 55 	</a:t>
              </a:r>
              <a:r>
                <a:rPr lang="sv-SE" sz="1000" i="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sv-SE" sz="1000" i="0" dirty="0" err="1" smtClean="0">
                  <a:solidFill>
                    <a:srgbClr val="F4005F"/>
                  </a:solidFill>
                  <a:latin typeface="Courier"/>
                </a:rPr>
                <a:t>endif</a:t>
              </a:r>
              <a:r>
                <a:rPr lang="sv-SE" sz="1000" i="0" dirty="0" smtClean="0">
                  <a:solidFill>
                    <a:srgbClr val="F4005F"/>
                  </a:solidFill>
                  <a:latin typeface="Courier"/>
                </a:rPr>
                <a:t>	</a:t>
              </a:r>
            </a:p>
            <a:p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54528" y="944474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t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ransforms.glsl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57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Preparation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858" y="1085535"/>
            <a:ext cx="16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Interface Blocks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203" y="2270501"/>
            <a:ext cx="2067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layout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(location = </a:t>
            </a:r>
            <a:r>
              <a:rPr lang="en-US" sz="1000" dirty="0" smtClean="0">
                <a:solidFill>
                  <a:srgbClr val="9D65FF"/>
                </a:solidFill>
                <a:latin typeface="Courier"/>
              </a:rPr>
              <a:t>0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)</a:t>
            </a:r>
          </a:p>
          <a:p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in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position;	</a:t>
            </a:r>
          </a:p>
          <a:p>
            <a:r>
              <a:rPr lang="en-US" sz="1000" i="0" dirty="0" smtClean="0">
                <a:solidFill>
                  <a:srgbClr val="F4005F"/>
                </a:solidFill>
                <a:latin typeface="Courier"/>
              </a:rPr>
              <a:t>layout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(location = </a:t>
            </a:r>
            <a:r>
              <a:rPr lang="en-US" sz="1000" i="0" dirty="0" smtClean="0">
                <a:solidFill>
                  <a:srgbClr val="9D65FF"/>
                </a:solidFill>
                <a:latin typeface="Courier"/>
              </a:rPr>
              <a:t>1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)</a:t>
            </a:r>
          </a:p>
          <a:p>
            <a:r>
              <a:rPr lang="en-US" sz="1000" i="0" dirty="0" smtClean="0">
                <a:solidFill>
                  <a:srgbClr val="F4005F"/>
                </a:solidFill>
                <a:latin typeface="Courier"/>
              </a:rPr>
              <a:t>in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 smtClean="0">
                <a:solidFill>
                  <a:srgbClr val="58D1EB"/>
                </a:solidFill>
                <a:latin typeface="Courier-Oblique"/>
              </a:rPr>
              <a:t>vec3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0" dirty="0" err="1" smtClean="0">
                <a:solidFill>
                  <a:srgbClr val="F6F6EF"/>
                </a:solidFill>
                <a:latin typeface="Courier"/>
              </a:rPr>
              <a:t>tex_coord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en-US" sz="1000" i="0" dirty="0" smtClean="0">
                <a:solidFill>
                  <a:srgbClr val="F4005F"/>
                </a:solidFill>
                <a:latin typeface="Courier"/>
              </a:rPr>
              <a:t>layout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(location = </a:t>
            </a:r>
            <a:r>
              <a:rPr lang="en-US" sz="1000" i="0" dirty="0" smtClean="0">
                <a:solidFill>
                  <a:srgbClr val="9D65FF"/>
                </a:solidFill>
                <a:latin typeface="Courier"/>
              </a:rPr>
              <a:t>2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)</a:t>
            </a:r>
          </a:p>
          <a:p>
            <a:r>
              <a:rPr lang="en-US" sz="1000" i="0" dirty="0" smtClean="0">
                <a:solidFill>
                  <a:srgbClr val="F4005F"/>
                </a:solidFill>
                <a:latin typeface="Courier"/>
              </a:rPr>
              <a:t>in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color;	</a:t>
            </a:r>
          </a:p>
          <a:p>
            <a:endParaRPr lang="pl-PL" sz="1000" dirty="0" smtClean="0">
              <a:solidFill>
                <a:srgbClr val="F4005F"/>
              </a:solidFill>
              <a:latin typeface="Courier"/>
            </a:endParaRPr>
          </a:p>
          <a:p>
            <a:r>
              <a:rPr lang="pl-PL" sz="1000" dirty="0" smtClean="0">
                <a:solidFill>
                  <a:srgbClr val="F4005F"/>
                </a:solidFill>
                <a:latin typeface="Courier"/>
              </a:rPr>
              <a:t>out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VertexData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{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} 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vs;</a:t>
            </a:r>
            <a:endParaRPr lang="fr-FR" sz="1000" dirty="0">
              <a:solidFill>
                <a:srgbClr val="F6F6EF"/>
              </a:solidFill>
              <a:latin typeface="Courie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453099" y="2270501"/>
            <a:ext cx="2067048" cy="4004249"/>
            <a:chOff x="2448824" y="2232017"/>
            <a:chExt cx="2067048" cy="4004249"/>
          </a:xfrm>
        </p:grpSpPr>
        <p:sp>
          <p:nvSpPr>
            <p:cNvPr id="6" name="TextBox 5"/>
            <p:cNvSpPr txBox="1"/>
            <p:nvPr/>
          </p:nvSpPr>
          <p:spPr>
            <a:xfrm>
              <a:off x="2448824" y="2232017"/>
              <a:ext cx="20670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>
                  <a:solidFill>
                    <a:srgbClr val="F4005F"/>
                  </a:solidFill>
                  <a:latin typeface="Courier"/>
                </a:rPr>
                <a:t>in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{	</a:t>
              </a:r>
            </a:p>
            <a:p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} 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vs[];</a:t>
              </a:r>
            </a:p>
            <a:p>
              <a:endParaRPr lang="fr-FR" sz="1000" dirty="0">
                <a:solidFill>
                  <a:srgbClr val="F6F6EF"/>
                </a:solidFill>
                <a:latin typeface="Courier"/>
              </a:endParaRPr>
            </a:p>
            <a:p>
              <a:r>
                <a:rPr lang="pl-PL" sz="1000" dirty="0" smtClean="0">
                  <a:solidFill>
                    <a:srgbClr val="F4005F"/>
                  </a:solidFill>
                  <a:latin typeface="Courier"/>
                </a:rPr>
                <a:t>out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{	</a:t>
              </a:r>
            </a:p>
            <a:p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fr-FR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 smtClean="0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} </a:t>
              </a:r>
              <a:r>
                <a:rPr lang="fr-FR" sz="1000" dirty="0" err="1" smtClean="0">
                  <a:solidFill>
                    <a:srgbClr val="F6F6EF"/>
                  </a:solidFill>
                  <a:latin typeface="Courier"/>
                </a:rPr>
                <a:t>tcs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[];</a:t>
              </a:r>
            </a:p>
            <a:p>
              <a:endParaRPr lang="fr-FR" sz="1000" dirty="0">
                <a:solidFill>
                  <a:srgbClr val="F6F6EF"/>
                </a:solidFill>
                <a:latin typeface="Courie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8824" y="4297274"/>
              <a:ext cx="20670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>
                  <a:solidFill>
                    <a:srgbClr val="F4005F"/>
                  </a:solidFill>
                  <a:latin typeface="Courier"/>
                </a:rPr>
                <a:t>in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{	</a:t>
              </a:r>
            </a:p>
            <a:p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pl-PL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} </a:t>
              </a:r>
              <a:r>
                <a:rPr lang="fr-FR" sz="1000" dirty="0" err="1" smtClean="0">
                  <a:solidFill>
                    <a:srgbClr val="F6F6EF"/>
                  </a:solidFill>
                  <a:latin typeface="Courier"/>
                </a:rPr>
                <a:t>tcs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[];</a:t>
              </a:r>
            </a:p>
            <a:p>
              <a:endParaRPr lang="fr-FR" sz="1000" dirty="0">
                <a:solidFill>
                  <a:srgbClr val="F6F6EF"/>
                </a:solidFill>
                <a:latin typeface="Courier"/>
              </a:endParaRPr>
            </a:p>
            <a:p>
              <a:r>
                <a:rPr lang="pl-PL" sz="1000" dirty="0" smtClean="0">
                  <a:solidFill>
                    <a:srgbClr val="F4005F"/>
                  </a:solidFill>
                  <a:latin typeface="Courier"/>
                </a:rPr>
                <a:t>out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{	</a:t>
              </a:r>
            </a:p>
            <a:p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position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pl-PL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pl-PL" sz="1000" dirty="0" err="1" smtClean="0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pl-PL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    </a:t>
              </a:r>
              <a:r>
                <a:rPr lang="fr-FR" sz="1000" i="1" dirty="0" smtClean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 smtClean="0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} tes;</a:t>
              </a:r>
            </a:p>
            <a:p>
              <a:endParaRPr lang="fr-FR" sz="1000" dirty="0">
                <a:solidFill>
                  <a:srgbClr val="F6F6EF"/>
                </a:solidFill>
                <a:latin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63995" y="2268969"/>
            <a:ext cx="2067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F4005F"/>
                </a:solidFill>
                <a:latin typeface="Courier"/>
              </a:rPr>
              <a:t>in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VertexData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{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} 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tes[];</a:t>
            </a:r>
          </a:p>
          <a:p>
            <a:endParaRPr lang="fr-FR" sz="1000" dirty="0">
              <a:solidFill>
                <a:srgbClr val="F6F6EF"/>
              </a:solidFill>
              <a:latin typeface="Courier"/>
            </a:endParaRPr>
          </a:p>
          <a:p>
            <a:r>
              <a:rPr lang="pl-PL" sz="1000" dirty="0" smtClean="0">
                <a:solidFill>
                  <a:srgbClr val="F4005F"/>
                </a:solidFill>
                <a:latin typeface="Courier"/>
              </a:rPr>
              <a:t>out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VertexData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{	</a:t>
            </a:r>
          </a:p>
          <a:p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    </a:t>
            </a:r>
            <a:r>
              <a:rPr lang="fr-FR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 smtClean="0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} </a:t>
            </a:r>
            <a:r>
              <a:rPr lang="fr-FR" sz="1000" dirty="0" err="1" smtClean="0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;</a:t>
            </a:r>
          </a:p>
          <a:p>
            <a:endParaRPr lang="fr-FR" sz="1000" dirty="0">
              <a:solidFill>
                <a:srgbClr val="F6F6EF"/>
              </a:solidFill>
              <a:latin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4891" y="2270501"/>
            <a:ext cx="2067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F4005F"/>
                </a:solidFill>
                <a:latin typeface="Courier"/>
              </a:rPr>
              <a:t>in </a:t>
            </a:r>
            <a:r>
              <a:rPr lang="pl-PL" sz="1000" dirty="0" err="1" smtClean="0">
                <a:solidFill>
                  <a:srgbClr val="F6F6EF"/>
                </a:solidFill>
                <a:latin typeface="Courier"/>
              </a:rPr>
              <a:t>VertexData</a:t>
            </a:r>
            <a:r>
              <a:rPr lang="pl-PL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{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position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pl-PL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pl-PL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pl-PL" sz="1000" dirty="0" err="1">
                <a:solidFill>
                  <a:srgbClr val="F6F6EF"/>
                </a:solidFill>
                <a:latin typeface="Courier"/>
              </a:rPr>
              <a:t>tex_coord</a:t>
            </a:r>
            <a:r>
              <a:rPr lang="pl-PL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  </a:t>
            </a:r>
            <a:r>
              <a:rPr lang="fr-FR" sz="1000" i="1" dirty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color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;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} </a:t>
            </a:r>
            <a:r>
              <a:rPr lang="fr-FR" sz="1000" dirty="0" err="1" smtClean="0">
                <a:solidFill>
                  <a:srgbClr val="F6F6EF"/>
                </a:solidFill>
                <a:latin typeface="Courier"/>
              </a:rPr>
              <a:t>gs</a:t>
            </a:r>
            <a:r>
              <a:rPr lang="fr-FR" sz="1000" dirty="0" smtClean="0">
                <a:solidFill>
                  <a:srgbClr val="F6F6EF"/>
                </a:solidFill>
                <a:latin typeface="Courier"/>
              </a:rPr>
              <a:t>;</a:t>
            </a:r>
          </a:p>
          <a:p>
            <a:endParaRPr lang="fr-FR" sz="1000" dirty="0">
              <a:solidFill>
                <a:srgbClr val="F6F6EF"/>
              </a:solidFill>
              <a:latin typeface="Courier"/>
            </a:endParaRPr>
          </a:p>
          <a:p>
            <a:r>
              <a:rPr lang="en-US" sz="1000" dirty="0" smtClean="0">
                <a:solidFill>
                  <a:srgbClr val="F4005F"/>
                </a:solidFill>
                <a:latin typeface="Courier"/>
              </a:rPr>
              <a:t>out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1" dirty="0" smtClean="0">
                <a:solidFill>
                  <a:srgbClr val="58D1EB"/>
                </a:solidFill>
                <a:latin typeface="Courier-Oblique"/>
              </a:rPr>
              <a:t>vec4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 </a:t>
            </a:r>
            <a:r>
              <a:rPr lang="en-US" sz="1000" i="0" dirty="0" err="1" smtClean="0">
                <a:solidFill>
                  <a:srgbClr val="F6F6EF"/>
                </a:solidFill>
                <a:latin typeface="Courier"/>
              </a:rPr>
              <a:t>fragColor</a:t>
            </a:r>
            <a:r>
              <a:rPr lang="en-US" sz="1000" i="0" dirty="0" smtClean="0">
                <a:solidFill>
                  <a:srgbClr val="F6F6EF"/>
                </a:solidFill>
                <a:latin typeface="Courier"/>
              </a:rPr>
              <a:t>;	</a:t>
            </a:r>
          </a:p>
          <a:p>
            <a:endParaRPr lang="fr-FR" sz="1000" dirty="0" smtClean="0">
              <a:solidFill>
                <a:srgbClr val="F6F6EF"/>
              </a:solidFill>
              <a:latin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4569" y="1718910"/>
            <a:ext cx="8314862" cy="372002"/>
            <a:chOff x="434640" y="1680426"/>
            <a:chExt cx="8314862" cy="372002"/>
          </a:xfrm>
        </p:grpSpPr>
        <p:sp>
          <p:nvSpPr>
            <p:cNvPr id="12" name="Rectangle 11"/>
            <p:cNvSpPr/>
            <p:nvPr/>
          </p:nvSpPr>
          <p:spPr>
            <a:xfrm>
              <a:off x="434640" y="1680426"/>
              <a:ext cx="1682174" cy="37200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</a:rPr>
                <a:t>VS</a:t>
              </a:r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45536" y="1680426"/>
              <a:ext cx="1682174" cy="37200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</a:rPr>
                <a:t>TCS/TES*</a:t>
              </a:r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56432" y="1680426"/>
              <a:ext cx="1682174" cy="37200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</a:rPr>
                <a:t>GS*</a:t>
              </a:r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67328" y="1680426"/>
              <a:ext cx="1682174" cy="37200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</a:rPr>
                <a:t>FS</a:t>
              </a:r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38292" y="6274750"/>
            <a:ext cx="107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*optional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22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Example #1.0: Create Geometry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1" y="1444740"/>
            <a:ext cx="8229600" cy="865459"/>
            <a:chOff x="457201" y="1252320"/>
            <a:chExt cx="8229600" cy="865459"/>
          </a:xfrm>
        </p:grpSpPr>
        <p:sp>
          <p:nvSpPr>
            <p:cNvPr id="6" name="TextBox 5"/>
            <p:cNvSpPr txBox="1"/>
            <p:nvPr/>
          </p:nvSpPr>
          <p:spPr>
            <a:xfrm>
              <a:off x="457201" y="1563781"/>
              <a:ext cx="8229600" cy="55399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#version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 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3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	</a:t>
              </a:r>
              <a:r>
                <a:rPr lang="fi-FI" sz="1000" i="1" dirty="0" err="1" smtClean="0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</a:t>
              </a:r>
              <a:r>
                <a:rPr lang="fi-FI" sz="1000" dirty="0" smtClean="0">
                  <a:solidFill>
                    <a:srgbClr val="F6F6EF"/>
                  </a:solidFill>
                  <a:latin typeface="Courier"/>
                </a:rPr>
                <a:t>}</a:t>
              </a:r>
              <a:r>
                <a:rPr lang="en-US" sz="1000" dirty="0" smtClean="0">
                  <a:solidFill>
                    <a:srgbClr val="F6F6EF"/>
                  </a:solidFill>
                  <a:latin typeface="Courier"/>
                </a:rPr>
                <a:t>	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1040" y="1252320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FFFFFF"/>
                  </a:solidFill>
                </a:rPr>
                <a:t>n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oop.vs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7201" y="2780874"/>
            <a:ext cx="8229600" cy="55399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1 	</a:t>
            </a:r>
            <a:r>
              <a:rPr lang="fr-FR" sz="1000" dirty="0">
                <a:solidFill>
                  <a:srgbClr val="F4005F"/>
                </a:solidFill>
                <a:latin typeface="Courier"/>
              </a:rPr>
              <a:t>#version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>
                <a:solidFill>
                  <a:srgbClr val="9D65FF"/>
                </a:solidFill>
                <a:latin typeface="Courier"/>
              </a:rPr>
              <a:t>440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 </a:t>
            </a:r>
            <a:r>
              <a:rPr lang="fr-FR" sz="1000" dirty="0" err="1">
                <a:solidFill>
                  <a:srgbClr val="F6F6EF"/>
                </a:solidFill>
                <a:latin typeface="Courier"/>
              </a:rPr>
              <a:t>core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		</a:t>
            </a:r>
          </a:p>
          <a:p>
            <a:r>
              <a:rPr lang="fr-FR" sz="1000" dirty="0">
                <a:solidFill>
                  <a:srgbClr val="F6F6EF"/>
                </a:solidFill>
                <a:latin typeface="Courier"/>
              </a:rPr>
              <a:t>  2 	 	</a:t>
            </a:r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		</a:t>
            </a:r>
          </a:p>
          <a:p>
            <a:r>
              <a:rPr lang="en-US" sz="1000" dirty="0" smtClean="0">
                <a:solidFill>
                  <a:srgbClr val="F6F6EF"/>
                </a:solidFill>
                <a:latin typeface="Courier"/>
              </a:rPr>
              <a:t>  3</a:t>
            </a:r>
            <a:r>
              <a:rPr lang="fr-FR" sz="1000" dirty="0">
                <a:solidFill>
                  <a:srgbClr val="F6F6EF"/>
                </a:solidFill>
                <a:latin typeface="Courier"/>
              </a:rPr>
              <a:t> 	</a:t>
            </a:r>
            <a:r>
              <a:rPr lang="en-US" sz="1000" dirty="0" smtClean="0">
                <a:solidFill>
                  <a:srgbClr val="A6A6A6"/>
                </a:solidFill>
                <a:latin typeface="Courier"/>
              </a:rPr>
              <a:t>// TODO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1040" y="2469413"/>
            <a:ext cx="1935760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quad.gs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7201" y="3468432"/>
            <a:ext cx="8229599" cy="2558230"/>
            <a:chOff x="457201" y="3468432"/>
            <a:chExt cx="8229599" cy="2558230"/>
          </a:xfrm>
        </p:grpSpPr>
        <p:sp>
          <p:nvSpPr>
            <p:cNvPr id="10" name="TextBox 9"/>
            <p:cNvSpPr txBox="1"/>
            <p:nvPr/>
          </p:nvSpPr>
          <p:spPr>
            <a:xfrm>
              <a:off x="457201" y="3779893"/>
              <a:ext cx="8229599" cy="2246769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1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version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9D65FF"/>
                  </a:solidFill>
                  <a:latin typeface="Courier"/>
                </a:rPr>
                <a:t>440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core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2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3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in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VertexData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{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position;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tex_coord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 }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gs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4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5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common.glsl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6 	</a:t>
              </a:r>
              <a:r>
                <a:rPr lang="fr-FR" sz="1000" dirty="0" smtClean="0">
                  <a:solidFill>
                    <a:srgbClr val="F4005F"/>
                  </a:solidFill>
                  <a:latin typeface="Courier"/>
                </a:rPr>
                <a:t>#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include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 err="1">
                  <a:solidFill>
                    <a:srgbClr val="E0D561"/>
                  </a:solidFill>
                  <a:latin typeface="Courier"/>
                </a:rPr>
                <a:t>materials.glsl</a:t>
              </a:r>
              <a:r>
                <a:rPr lang="fr-FR" sz="1000" dirty="0">
                  <a:solidFill>
                    <a:srgbClr val="E0D561"/>
                  </a:solidFill>
                  <a:latin typeface="Courier"/>
                </a:rPr>
                <a:t>"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7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8 	</a:t>
              </a:r>
              <a:r>
                <a:rPr lang="fr-FR" sz="1000" dirty="0" err="1" smtClean="0">
                  <a:solidFill>
                    <a:srgbClr val="F4005F"/>
                  </a:solidFill>
                  <a:latin typeface="Courier"/>
                </a:rPr>
                <a:t>uniform</a:t>
              </a:r>
              <a:r>
                <a:rPr lang="fr-FR" sz="1000" dirty="0" smtClean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materials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[GLANCE_MATERIAL_COUNT];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 9 	 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10 	</a:t>
              </a:r>
              <a:r>
                <a:rPr lang="fr-FR" sz="1000" dirty="0">
                  <a:solidFill>
                    <a:srgbClr val="F4005F"/>
                  </a:solidFill>
                  <a:latin typeface="Courier"/>
                </a:rPr>
                <a:t>out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i="1" dirty="0">
                  <a:solidFill>
                    <a:srgbClr val="58D1EB"/>
                  </a:solidFill>
                  <a:latin typeface="Courier-Oblique"/>
                </a:rPr>
                <a:t>vec4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r-FR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;	</a:t>
              </a:r>
            </a:p>
            <a:p>
              <a:r>
                <a:rPr lang="fr-FR" sz="1000" dirty="0">
                  <a:solidFill>
                    <a:srgbClr val="F6F6EF"/>
                  </a:solidFill>
                  <a:latin typeface="Courier"/>
                </a:rPr>
                <a:t> 11 	 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12 	</a:t>
              </a:r>
              <a:r>
                <a:rPr lang="fi-FI" sz="1000" i="1" dirty="0" err="1">
                  <a:solidFill>
                    <a:srgbClr val="58D1EB"/>
                  </a:solidFill>
                  <a:latin typeface="Courier-Oblique"/>
                </a:rPr>
                <a:t>void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</a:t>
              </a:r>
              <a:r>
                <a:rPr lang="fi-FI" sz="1000" dirty="0">
                  <a:solidFill>
                    <a:srgbClr val="98E024"/>
                  </a:solidFill>
                  <a:latin typeface="Courier"/>
                </a:rPr>
                <a:t>main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() {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13 	   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frag_color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 = </a:t>
              </a:r>
              <a:r>
                <a:rPr lang="fi-FI" sz="1000" dirty="0">
                  <a:solidFill>
                    <a:srgbClr val="58D1EB"/>
                  </a:solidFill>
                  <a:latin typeface="Courier"/>
                </a:rPr>
                <a:t>get_material_component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(materials[</a:t>
              </a:r>
              <a:r>
                <a:rPr lang="fi-FI" sz="1000" dirty="0">
                  <a:solidFill>
                    <a:srgbClr val="9D65FF"/>
                  </a:solidFill>
                  <a:latin typeface="Courier"/>
                </a:rPr>
                <a:t>0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],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gs.tex_coord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, </a:t>
              </a:r>
              <a:r>
                <a:rPr lang="fi-FI" sz="1000" dirty="0" err="1">
                  <a:solidFill>
                    <a:srgbClr val="F6F6EF"/>
                  </a:solidFill>
                  <a:latin typeface="Courier"/>
                </a:rPr>
                <a:t>gs.color</a:t>
              </a:r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);	</a:t>
              </a:r>
            </a:p>
            <a:p>
              <a:r>
                <a:rPr lang="fi-FI" sz="1000" dirty="0">
                  <a:solidFill>
                    <a:srgbClr val="F6F6EF"/>
                  </a:solidFill>
                  <a:latin typeface="Courier"/>
                </a:rPr>
                <a:t> 14 	}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51040" y="3468432"/>
              <a:ext cx="1935760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srgbClr val="FFFFFF"/>
                  </a:solidFill>
                </a:rPr>
                <a:t>basic.fs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 rot="1211439">
            <a:off x="6772745" y="1710260"/>
            <a:ext cx="162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glow rad="101600">
                    <a:schemeClr val="accent6">
                      <a:lumMod val="50000"/>
                      <a:alpha val="75000"/>
                    </a:schemeClr>
                  </a:glow>
                </a:effectLst>
                <a:latin typeface="Apple Chancery"/>
                <a:cs typeface="Apple Chancery"/>
              </a:rPr>
              <a:t>Look mom,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glow rad="101600">
                    <a:schemeClr val="accent6">
                      <a:lumMod val="50000"/>
                      <a:alpha val="75000"/>
                    </a:schemeClr>
                  </a:glow>
                </a:effectLst>
                <a:latin typeface="Apple Chancery"/>
                <a:cs typeface="Apple Chancery"/>
              </a:rPr>
              <a:t>No attributes!</a:t>
            </a:r>
            <a:endParaRPr lang="en-US" b="1" dirty="0">
              <a:solidFill>
                <a:srgbClr val="FFFF00"/>
              </a:solidFill>
              <a:effectLst>
                <a:glow rad="101600">
                  <a:schemeClr val="accent6">
                    <a:lumMod val="50000"/>
                    <a:alpha val="75000"/>
                  </a:schemeClr>
                </a:glow>
              </a:effectLst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13984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1526</Words>
  <Application>Microsoft Macintosh PowerPoint</Application>
  <PresentationFormat>On-screen Show (4:3)</PresentationFormat>
  <Paragraphs>1382</Paragraphs>
  <Slides>63</Slides>
  <Notes>37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Geometry Shaders</vt:lpstr>
      <vt:lpstr>Background</vt:lpstr>
      <vt:lpstr>Motivation</vt:lpstr>
      <vt:lpstr>Considerations</vt:lpstr>
      <vt:lpstr>Preparation</vt:lpstr>
      <vt:lpstr>Preparation</vt:lpstr>
      <vt:lpstr>Example #1.0: Create Geometry</vt:lpstr>
      <vt:lpstr>Example #1.0: Create Geometry</vt:lpstr>
      <vt:lpstr>Example #1.0: Create Geometry</vt:lpstr>
      <vt:lpstr>Example #1.0: Create Geometry</vt:lpstr>
      <vt:lpstr>Example #1.1: Create Geometry</vt:lpstr>
      <vt:lpstr>Example #1.1: Create Geometry</vt:lpstr>
      <vt:lpstr>Example #1.2: Create Geometry</vt:lpstr>
      <vt:lpstr>Example #1.2: Create Geometry</vt:lpstr>
      <vt:lpstr>PowerPoint Presentation</vt:lpstr>
      <vt:lpstr>Example #1.3: Create Geometry</vt:lpstr>
      <vt:lpstr>Example #1.3: Create Geometry</vt:lpstr>
      <vt:lpstr>PowerPoint Presentation</vt:lpstr>
      <vt:lpstr>PowerPoint Presentation</vt:lpstr>
      <vt:lpstr>Example #1.4: Create Geometry</vt:lpstr>
      <vt:lpstr>Example #1.4: Create Geometry</vt:lpstr>
      <vt:lpstr>Example #1.4: Create Geometry</vt:lpstr>
      <vt:lpstr>Example #1.4: Create Geometry</vt:lpstr>
      <vt:lpstr>Example #1.4: Create Geometry</vt:lpstr>
      <vt:lpstr>PowerPoint Presentation</vt:lpstr>
      <vt:lpstr>Example #2.0: Extrude Primitives</vt:lpstr>
      <vt:lpstr>Example #2.0: Extrude Primitives</vt:lpstr>
      <vt:lpstr>Example #2.0: Extrude Primitives</vt:lpstr>
      <vt:lpstr>Example #2.0: Extrude Primitives</vt:lpstr>
      <vt:lpstr>Example #2.0: Extrude Primitives</vt:lpstr>
      <vt:lpstr>Example #2.0: Extrude Primitives</vt:lpstr>
      <vt:lpstr>Example #2.1: Extrude Primitives</vt:lpstr>
      <vt:lpstr>Example #2.1: Extrude Primitives</vt:lpstr>
      <vt:lpstr>Example #2.1: Extrude Primitives</vt:lpstr>
      <vt:lpstr>Example #2.2: Extrude Primitives</vt:lpstr>
      <vt:lpstr>Example #2.2: Extrude Primitives</vt:lpstr>
      <vt:lpstr>Example #3.0: Debug Normals</vt:lpstr>
      <vt:lpstr>Example #3.0: Debug Normals</vt:lpstr>
      <vt:lpstr>Example #3.1: Debug Edges</vt:lpstr>
      <vt:lpstr>Example #3.1: Debug Edges</vt:lpstr>
      <vt:lpstr>Example #3.1: Debug Edges</vt:lpstr>
      <vt:lpstr>Tessellation Shaders</vt:lpstr>
      <vt:lpstr>Background</vt:lpstr>
      <vt:lpstr>Example #4.0: Subdivision</vt:lpstr>
      <vt:lpstr>Example #4.0: Subdivision</vt:lpstr>
      <vt:lpstr>Example #4.0: Subdivision</vt:lpstr>
      <vt:lpstr>Example #4.0: Subdivision</vt:lpstr>
      <vt:lpstr>Example #4.1: Parametric Surfaces</vt:lpstr>
      <vt:lpstr>Example #4.1: Parametric Surfaces</vt:lpstr>
      <vt:lpstr>Example #4.2: Parametric Surfaces</vt:lpstr>
      <vt:lpstr>Example #4.2: Parametric Surfaces</vt:lpstr>
      <vt:lpstr>PowerPoint Presentation</vt:lpstr>
      <vt:lpstr>Example #4.3: Parametric Surfaces</vt:lpstr>
      <vt:lpstr>Example #4.3: Parametric Surfaces</vt:lpstr>
      <vt:lpstr>Example #4.4: Static Refraction</vt:lpstr>
      <vt:lpstr>Example #4.4: Static Refraction</vt:lpstr>
      <vt:lpstr>Example #4.5: Dynamic Refraction</vt:lpstr>
      <vt:lpstr>Example #4.5: Dynamic Refraction</vt:lpstr>
      <vt:lpstr>Example #4.5: Dynamic Refraction</vt:lpstr>
      <vt:lpstr>Example #4.5: Dynamic Refraction</vt:lpstr>
      <vt:lpstr>Example #4.5: Dynamic Refraction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Filonik</dc:creator>
  <cp:lastModifiedBy>Daniel Filonik</cp:lastModifiedBy>
  <cp:revision>141</cp:revision>
  <dcterms:created xsi:type="dcterms:W3CDTF">2015-09-07T06:34:54Z</dcterms:created>
  <dcterms:modified xsi:type="dcterms:W3CDTF">2015-09-21T22:09:10Z</dcterms:modified>
</cp:coreProperties>
</file>